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9" r:id="rId2"/>
    <p:sldId id="270" r:id="rId3"/>
    <p:sldId id="303" r:id="rId4"/>
    <p:sldId id="260" r:id="rId5"/>
    <p:sldId id="261" r:id="rId6"/>
    <p:sldId id="299" r:id="rId7"/>
    <p:sldId id="328" r:id="rId8"/>
    <p:sldId id="302" r:id="rId9"/>
    <p:sldId id="292" r:id="rId10"/>
    <p:sldId id="293" r:id="rId11"/>
    <p:sldId id="300" r:id="rId12"/>
    <p:sldId id="335" r:id="rId13"/>
    <p:sldId id="336" r:id="rId14"/>
    <p:sldId id="313" r:id="rId15"/>
    <p:sldId id="296" r:id="rId16"/>
    <p:sldId id="327" r:id="rId17"/>
    <p:sldId id="338" r:id="rId18"/>
    <p:sldId id="257" r:id="rId19"/>
    <p:sldId id="331" r:id="rId20"/>
    <p:sldId id="319" r:id="rId21"/>
    <p:sldId id="314" r:id="rId22"/>
    <p:sldId id="31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7167BE8-47E1-7E4A-AAAA-E5B6947097A9}">
          <p14:sldIdLst>
            <p14:sldId id="329"/>
          </p14:sldIdLst>
        </p14:section>
        <p14:section name="Motivation" id="{559493FB-F693-044B-ACE1-C8FD84F0CD79}">
          <p14:sldIdLst>
            <p14:sldId id="270"/>
            <p14:sldId id="303"/>
            <p14:sldId id="260"/>
            <p14:sldId id="261"/>
            <p14:sldId id="299"/>
            <p14:sldId id="328"/>
          </p14:sldIdLst>
        </p14:section>
        <p14:section name="DNA Storage" id="{40B2ED34-ECCC-C940-8019-E70983418F6E}">
          <p14:sldIdLst>
            <p14:sldId id="302"/>
            <p14:sldId id="292"/>
            <p14:sldId id="293"/>
            <p14:sldId id="300"/>
          </p14:sldIdLst>
        </p14:section>
        <p14:section name="Outlook &amp; Conclusions" id="{4FC1826E-671E-D749-ADEC-FBD805B912E7}">
          <p14:sldIdLst>
            <p14:sldId id="335"/>
            <p14:sldId id="336"/>
            <p14:sldId id="313"/>
            <p14:sldId id="296"/>
            <p14:sldId id="327"/>
            <p14:sldId id="338"/>
          </p14:sldIdLst>
        </p14:section>
        <p14:section name="Our Work" id="{5767FD75-6DD9-7049-9F9D-4583EBE1D7AD}">
          <p14:sldIdLst>
            <p14:sldId id="257"/>
            <p14:sldId id="331"/>
            <p14:sldId id="319"/>
            <p14:sldId id="314"/>
          </p14:sldIdLst>
        </p14:section>
        <p14:section name="Conclusions" id="{C657BE2F-C4F7-8A43-AEE3-21EAE4302FAB}">
          <p14:sldIdLst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2"/>
  </p:normalViewPr>
  <p:slideViewPr>
    <p:cSldViewPr snapToGrid="0">
      <p:cViewPr varScale="1">
        <p:scale>
          <a:sx n="109" d="100"/>
          <a:sy n="109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is, Thomas" userId="d3415e4d-afa1-451c-babf-aab2d0e5d918" providerId="ADAL" clId="{1E217430-6AD9-2343-A43F-66FD35B16600}"/>
    <pc:docChg chg="undo custSel modSld">
      <pc:chgData name="Heinis, Thomas" userId="d3415e4d-afa1-451c-babf-aab2d0e5d918" providerId="ADAL" clId="{1E217430-6AD9-2343-A43F-66FD35B16600}" dt="2023-12-11T12:08:20.486" v="13" actId="1076"/>
      <pc:docMkLst>
        <pc:docMk/>
      </pc:docMkLst>
      <pc:sldChg chg="addSp delSp modSp mod addAnim delAnim">
        <pc:chgData name="Heinis, Thomas" userId="d3415e4d-afa1-451c-babf-aab2d0e5d918" providerId="ADAL" clId="{1E217430-6AD9-2343-A43F-66FD35B16600}" dt="2023-12-11T12:07:09.283" v="5" actId="1076"/>
        <pc:sldMkLst>
          <pc:docMk/>
          <pc:sldMk cId="671189559" sldId="319"/>
        </pc:sldMkLst>
        <pc:spChg chg="del">
          <ac:chgData name="Heinis, Thomas" userId="d3415e4d-afa1-451c-babf-aab2d0e5d918" providerId="ADAL" clId="{1E217430-6AD9-2343-A43F-66FD35B16600}" dt="2023-12-11T12:06:59.655" v="3" actId="478"/>
          <ac:spMkLst>
            <pc:docMk/>
            <pc:sldMk cId="671189559" sldId="319"/>
            <ac:spMk id="6" creationId="{44D64FDA-0807-359D-1E53-23B65D30629E}"/>
          </ac:spMkLst>
        </pc:spChg>
        <pc:spChg chg="mod">
          <ac:chgData name="Heinis, Thomas" userId="d3415e4d-afa1-451c-babf-aab2d0e5d918" providerId="ADAL" clId="{1E217430-6AD9-2343-A43F-66FD35B16600}" dt="2023-12-11T12:07:09.283" v="5" actId="1076"/>
          <ac:spMkLst>
            <pc:docMk/>
            <pc:sldMk cId="671189559" sldId="319"/>
            <ac:spMk id="7" creationId="{F2B79050-7425-47D1-1202-724AA22702FD}"/>
          </ac:spMkLst>
        </pc:spChg>
        <pc:picChg chg="mod">
          <ac:chgData name="Heinis, Thomas" userId="d3415e4d-afa1-451c-babf-aab2d0e5d918" providerId="ADAL" clId="{1E217430-6AD9-2343-A43F-66FD35B16600}" dt="2023-12-11T12:07:02.998" v="4" actId="1076"/>
          <ac:picMkLst>
            <pc:docMk/>
            <pc:sldMk cId="671189559" sldId="319"/>
            <ac:picMk id="4" creationId="{83B21F73-F6FA-62F1-9214-A9A0DBFB2985}"/>
          </ac:picMkLst>
        </pc:picChg>
        <pc:picChg chg="add del">
          <ac:chgData name="Heinis, Thomas" userId="d3415e4d-afa1-451c-babf-aab2d0e5d918" providerId="ADAL" clId="{1E217430-6AD9-2343-A43F-66FD35B16600}" dt="2023-12-11T12:06:55.192" v="2" actId="478"/>
          <ac:picMkLst>
            <pc:docMk/>
            <pc:sldMk cId="671189559" sldId="319"/>
            <ac:picMk id="5" creationId="{B4C235C6-5D06-50A6-91FA-84E4E19A95A2}"/>
          </ac:picMkLst>
        </pc:picChg>
      </pc:sldChg>
      <pc:sldChg chg="addSp delSp modSp mod addAnim delAnim">
        <pc:chgData name="Heinis, Thomas" userId="d3415e4d-afa1-451c-babf-aab2d0e5d918" providerId="ADAL" clId="{1E217430-6AD9-2343-A43F-66FD35B16600}" dt="2023-12-11T12:08:20.486" v="13" actId="1076"/>
        <pc:sldMkLst>
          <pc:docMk/>
          <pc:sldMk cId="2263358858" sldId="336"/>
        </pc:sldMkLst>
        <pc:spChg chg="add del mod">
          <ac:chgData name="Heinis, Thomas" userId="d3415e4d-afa1-451c-babf-aab2d0e5d918" providerId="ADAL" clId="{1E217430-6AD9-2343-A43F-66FD35B16600}" dt="2023-12-11T12:07:18.652" v="7" actId="478"/>
          <ac:spMkLst>
            <pc:docMk/>
            <pc:sldMk cId="2263358858" sldId="336"/>
            <ac:spMk id="5" creationId="{95B5DB4E-B2D8-9541-0166-4F6C468B5EC5}"/>
          </ac:spMkLst>
        </pc:spChg>
        <pc:spChg chg="add del mod">
          <ac:chgData name="Heinis, Thomas" userId="d3415e4d-afa1-451c-babf-aab2d0e5d918" providerId="ADAL" clId="{1E217430-6AD9-2343-A43F-66FD35B16600}" dt="2023-12-11T12:08:15.155" v="9"/>
          <ac:spMkLst>
            <pc:docMk/>
            <pc:sldMk cId="2263358858" sldId="336"/>
            <ac:spMk id="8" creationId="{804BCCFA-F14B-4BE9-E1DD-2DAF8242C783}"/>
          </ac:spMkLst>
        </pc:spChg>
        <pc:picChg chg="add del">
          <ac:chgData name="Heinis, Thomas" userId="d3415e4d-afa1-451c-babf-aab2d0e5d918" providerId="ADAL" clId="{1E217430-6AD9-2343-A43F-66FD35B16600}" dt="2023-12-11T12:07:44.267" v="8" actId="478"/>
          <ac:picMkLst>
            <pc:docMk/>
            <pc:sldMk cId="2263358858" sldId="336"/>
            <ac:picMk id="4" creationId="{389FA87D-66AF-6CDF-3AB0-26713CA60CC2}"/>
          </ac:picMkLst>
        </pc:picChg>
        <pc:picChg chg="add mod">
          <ac:chgData name="Heinis, Thomas" userId="d3415e4d-afa1-451c-babf-aab2d0e5d918" providerId="ADAL" clId="{1E217430-6AD9-2343-A43F-66FD35B16600}" dt="2023-12-11T12:08:20.486" v="13" actId="1076"/>
          <ac:picMkLst>
            <pc:docMk/>
            <pc:sldMk cId="2263358858" sldId="336"/>
            <ac:picMk id="10" creationId="{286BFEF7-BDD0-C7AC-F603-656A15F2B4FC}"/>
          </ac:picMkLst>
        </pc:picChg>
      </pc:sldChg>
    </pc:docChg>
  </pc:docChgLst>
  <pc:docChgLst>
    <pc:chgData name="Heinis, Thomas" userId="d3415e4d-afa1-451c-babf-aab2d0e5d918" providerId="ADAL" clId="{D5B436CF-A797-C64F-BD15-1B9F71AA9B0D}"/>
    <pc:docChg chg="custSel delSld modSld delSection modSection">
      <pc:chgData name="Heinis, Thomas" userId="d3415e4d-afa1-451c-babf-aab2d0e5d918" providerId="ADAL" clId="{D5B436CF-A797-C64F-BD15-1B9F71AA9B0D}" dt="2023-11-08T13:42:35.418" v="232" actId="20577"/>
      <pc:docMkLst>
        <pc:docMk/>
      </pc:docMkLst>
      <pc:sldChg chg="del">
        <pc:chgData name="Heinis, Thomas" userId="d3415e4d-afa1-451c-babf-aab2d0e5d918" providerId="ADAL" clId="{D5B436CF-A797-C64F-BD15-1B9F71AA9B0D}" dt="2023-11-08T09:40:04.704" v="1" actId="2696"/>
        <pc:sldMkLst>
          <pc:docMk/>
          <pc:sldMk cId="3814137829" sldId="264"/>
        </pc:sldMkLst>
      </pc:sldChg>
      <pc:sldChg chg="del">
        <pc:chgData name="Heinis, Thomas" userId="d3415e4d-afa1-451c-babf-aab2d0e5d918" providerId="ADAL" clId="{D5B436CF-A797-C64F-BD15-1B9F71AA9B0D}" dt="2023-11-08T09:40:04.722" v="2" actId="2696"/>
        <pc:sldMkLst>
          <pc:docMk/>
          <pc:sldMk cId="4159332221" sldId="271"/>
        </pc:sldMkLst>
      </pc:sldChg>
      <pc:sldChg chg="del">
        <pc:chgData name="Heinis, Thomas" userId="d3415e4d-afa1-451c-babf-aab2d0e5d918" providerId="ADAL" clId="{D5B436CF-A797-C64F-BD15-1B9F71AA9B0D}" dt="2023-11-08T09:40:04.734" v="3" actId="2696"/>
        <pc:sldMkLst>
          <pc:docMk/>
          <pc:sldMk cId="4037949999" sldId="272"/>
        </pc:sldMkLst>
      </pc:sldChg>
      <pc:sldChg chg="del">
        <pc:chgData name="Heinis, Thomas" userId="d3415e4d-afa1-451c-babf-aab2d0e5d918" providerId="ADAL" clId="{D5B436CF-A797-C64F-BD15-1B9F71AA9B0D}" dt="2023-11-08T09:40:04.768" v="6" actId="2696"/>
        <pc:sldMkLst>
          <pc:docMk/>
          <pc:sldMk cId="2496868352" sldId="287"/>
        </pc:sldMkLst>
      </pc:sldChg>
      <pc:sldChg chg="del">
        <pc:chgData name="Heinis, Thomas" userId="d3415e4d-afa1-451c-babf-aab2d0e5d918" providerId="ADAL" clId="{D5B436CF-A797-C64F-BD15-1B9F71AA9B0D}" dt="2023-11-08T09:40:04.744" v="4" actId="2696"/>
        <pc:sldMkLst>
          <pc:docMk/>
          <pc:sldMk cId="673652375" sldId="290"/>
        </pc:sldMkLst>
      </pc:sldChg>
      <pc:sldChg chg="del">
        <pc:chgData name="Heinis, Thomas" userId="d3415e4d-afa1-451c-babf-aab2d0e5d918" providerId="ADAL" clId="{D5B436CF-A797-C64F-BD15-1B9F71AA9B0D}" dt="2023-11-08T09:40:04.788" v="8" actId="2696"/>
        <pc:sldMkLst>
          <pc:docMk/>
          <pc:sldMk cId="2881567127" sldId="291"/>
        </pc:sldMkLst>
      </pc:sldChg>
      <pc:sldChg chg="modNotesTx">
        <pc:chgData name="Heinis, Thomas" userId="d3415e4d-afa1-451c-babf-aab2d0e5d918" providerId="ADAL" clId="{D5B436CF-A797-C64F-BD15-1B9F71AA9B0D}" dt="2023-11-08T09:45:10.425" v="89" actId="20577"/>
        <pc:sldMkLst>
          <pc:docMk/>
          <pc:sldMk cId="2959667606" sldId="292"/>
        </pc:sldMkLst>
      </pc:sldChg>
      <pc:sldChg chg="del">
        <pc:chgData name="Heinis, Thomas" userId="d3415e4d-afa1-451c-babf-aab2d0e5d918" providerId="ADAL" clId="{D5B436CF-A797-C64F-BD15-1B9F71AA9B0D}" dt="2023-11-08T09:40:04.758" v="5" actId="2696"/>
        <pc:sldMkLst>
          <pc:docMk/>
          <pc:sldMk cId="462968053" sldId="294"/>
        </pc:sldMkLst>
      </pc:sldChg>
      <pc:sldChg chg="del">
        <pc:chgData name="Heinis, Thomas" userId="d3415e4d-afa1-451c-babf-aab2d0e5d918" providerId="ADAL" clId="{D5B436CF-A797-C64F-BD15-1B9F71AA9B0D}" dt="2023-11-08T09:40:04.779" v="7" actId="2696"/>
        <pc:sldMkLst>
          <pc:docMk/>
          <pc:sldMk cId="3083022563" sldId="304"/>
        </pc:sldMkLst>
      </pc:sldChg>
      <pc:sldChg chg="del">
        <pc:chgData name="Heinis, Thomas" userId="d3415e4d-afa1-451c-babf-aab2d0e5d918" providerId="ADAL" clId="{D5B436CF-A797-C64F-BD15-1B9F71AA9B0D}" dt="2023-11-08T09:40:04.901" v="9" actId="2696"/>
        <pc:sldMkLst>
          <pc:docMk/>
          <pc:sldMk cId="244328113" sldId="305"/>
        </pc:sldMkLst>
      </pc:sldChg>
      <pc:sldChg chg="modSp mod">
        <pc:chgData name="Heinis, Thomas" userId="d3415e4d-afa1-451c-babf-aab2d0e5d918" providerId="ADAL" clId="{D5B436CF-A797-C64F-BD15-1B9F71AA9B0D}" dt="2023-11-08T13:36:28.651" v="143" actId="20577"/>
        <pc:sldMkLst>
          <pc:docMk/>
          <pc:sldMk cId="2802053227" sldId="315"/>
        </pc:sldMkLst>
        <pc:spChg chg="mod">
          <ac:chgData name="Heinis, Thomas" userId="d3415e4d-afa1-451c-babf-aab2d0e5d918" providerId="ADAL" clId="{D5B436CF-A797-C64F-BD15-1B9F71AA9B0D}" dt="2023-11-08T13:36:28.651" v="143" actId="20577"/>
          <ac:spMkLst>
            <pc:docMk/>
            <pc:sldMk cId="2802053227" sldId="315"/>
            <ac:spMk id="7" creationId="{CA0DA477-05CC-2D43-91B4-0BD18734EAA9}"/>
          </ac:spMkLst>
        </pc:spChg>
      </pc:sldChg>
      <pc:sldChg chg="modSp mod">
        <pc:chgData name="Heinis, Thomas" userId="d3415e4d-afa1-451c-babf-aab2d0e5d918" providerId="ADAL" clId="{D5B436CF-A797-C64F-BD15-1B9F71AA9B0D}" dt="2023-11-08T13:21:10.651" v="126" actId="113"/>
        <pc:sldMkLst>
          <pc:docMk/>
          <pc:sldMk cId="671189559" sldId="319"/>
        </pc:sldMkLst>
        <pc:spChg chg="mod">
          <ac:chgData name="Heinis, Thomas" userId="d3415e4d-afa1-451c-babf-aab2d0e5d918" providerId="ADAL" clId="{D5B436CF-A797-C64F-BD15-1B9F71AA9B0D}" dt="2023-11-08T13:21:10.651" v="126" actId="113"/>
          <ac:spMkLst>
            <pc:docMk/>
            <pc:sldMk cId="671189559" sldId="319"/>
            <ac:spMk id="8" creationId="{DD46C05C-CF18-01FE-01CF-BAE348CB627F}"/>
          </ac:spMkLst>
        </pc:spChg>
      </pc:sldChg>
      <pc:sldChg chg="modSp mod">
        <pc:chgData name="Heinis, Thomas" userId="d3415e4d-afa1-451c-babf-aab2d0e5d918" providerId="ADAL" clId="{D5B436CF-A797-C64F-BD15-1B9F71AA9B0D}" dt="2023-11-08T13:19:28.498" v="106" actId="20577"/>
        <pc:sldMkLst>
          <pc:docMk/>
          <pc:sldMk cId="1855140144" sldId="327"/>
        </pc:sldMkLst>
        <pc:spChg chg="mod">
          <ac:chgData name="Heinis, Thomas" userId="d3415e4d-afa1-451c-babf-aab2d0e5d918" providerId="ADAL" clId="{D5B436CF-A797-C64F-BD15-1B9F71AA9B0D}" dt="2023-11-08T13:19:28.498" v="106" actId="20577"/>
          <ac:spMkLst>
            <pc:docMk/>
            <pc:sldMk cId="1855140144" sldId="327"/>
            <ac:spMk id="3" creationId="{1BF7E2E4-1EE0-6946-BB88-A08D3956A8EA}"/>
          </ac:spMkLst>
        </pc:spChg>
      </pc:sldChg>
      <pc:sldChg chg="modSp mod">
        <pc:chgData name="Heinis, Thomas" userId="d3415e4d-afa1-451c-babf-aab2d0e5d918" providerId="ADAL" clId="{D5B436CF-A797-C64F-BD15-1B9F71AA9B0D}" dt="2023-11-08T13:40:48.338" v="222" actId="20577"/>
        <pc:sldMkLst>
          <pc:docMk/>
          <pc:sldMk cId="32155444" sldId="329"/>
        </pc:sldMkLst>
        <pc:spChg chg="mod">
          <ac:chgData name="Heinis, Thomas" userId="d3415e4d-afa1-451c-babf-aab2d0e5d918" providerId="ADAL" clId="{D5B436CF-A797-C64F-BD15-1B9F71AA9B0D}" dt="2023-11-08T13:40:48.338" v="222" actId="20577"/>
          <ac:spMkLst>
            <pc:docMk/>
            <pc:sldMk cId="32155444" sldId="329"/>
            <ac:spMk id="2" creationId="{00000000-0000-0000-0000-000000000000}"/>
          </ac:spMkLst>
        </pc:spChg>
      </pc:sldChg>
      <pc:sldChg chg="modSp del mod">
        <pc:chgData name="Heinis, Thomas" userId="d3415e4d-afa1-451c-babf-aab2d0e5d918" providerId="ADAL" clId="{D5B436CF-A797-C64F-BD15-1B9F71AA9B0D}" dt="2023-11-08T13:42:22.559" v="223" actId="2696"/>
        <pc:sldMkLst>
          <pc:docMk/>
          <pc:sldMk cId="3789915916" sldId="330"/>
        </pc:sldMkLst>
        <pc:spChg chg="mod">
          <ac:chgData name="Heinis, Thomas" userId="d3415e4d-afa1-451c-babf-aab2d0e5d918" providerId="ADAL" clId="{D5B436CF-A797-C64F-BD15-1B9F71AA9B0D}" dt="2023-11-08T13:21:05.930" v="125" actId="113"/>
          <ac:spMkLst>
            <pc:docMk/>
            <pc:sldMk cId="3789915916" sldId="330"/>
            <ac:spMk id="2" creationId="{7687ACCE-263F-6E4C-A99E-1F70A073271C}"/>
          </ac:spMkLst>
        </pc:spChg>
      </pc:sldChg>
      <pc:sldChg chg="addSp delSp modSp mod modAnim">
        <pc:chgData name="Heinis, Thomas" userId="d3415e4d-afa1-451c-babf-aab2d0e5d918" providerId="ADAL" clId="{D5B436CF-A797-C64F-BD15-1B9F71AA9B0D}" dt="2023-11-08T13:42:35.418" v="232" actId="20577"/>
        <pc:sldMkLst>
          <pc:docMk/>
          <pc:sldMk cId="2051292633" sldId="331"/>
        </pc:sldMkLst>
        <pc:spChg chg="mod">
          <ac:chgData name="Heinis, Thomas" userId="d3415e4d-afa1-451c-babf-aab2d0e5d918" providerId="ADAL" clId="{D5B436CF-A797-C64F-BD15-1B9F71AA9B0D}" dt="2023-11-08T13:21:02.627" v="124" actId="113"/>
          <ac:spMkLst>
            <pc:docMk/>
            <pc:sldMk cId="2051292633" sldId="331"/>
            <ac:spMk id="2" creationId="{64335A95-2767-7C42-A4B5-48E620343080}"/>
          </ac:spMkLst>
        </pc:spChg>
        <pc:spChg chg="mod">
          <ac:chgData name="Heinis, Thomas" userId="d3415e4d-afa1-451c-babf-aab2d0e5d918" providerId="ADAL" clId="{D5B436CF-A797-C64F-BD15-1B9F71AA9B0D}" dt="2023-11-08T13:42:35.418" v="232" actId="20577"/>
          <ac:spMkLst>
            <pc:docMk/>
            <pc:sldMk cId="2051292633" sldId="331"/>
            <ac:spMk id="3" creationId="{26FD10E2-18B9-D142-B877-D60336990AA3}"/>
          </ac:spMkLst>
        </pc:spChg>
        <pc:spChg chg="mod">
          <ac:chgData name="Heinis, Thomas" userId="d3415e4d-afa1-451c-babf-aab2d0e5d918" providerId="ADAL" clId="{D5B436CF-A797-C64F-BD15-1B9F71AA9B0D}" dt="2023-11-08T13:37:31.672" v="212"/>
          <ac:spMkLst>
            <pc:docMk/>
            <pc:sldMk cId="2051292633" sldId="331"/>
            <ac:spMk id="6" creationId="{E6D9CA99-B423-D1E3-308B-AA55BD1A5452}"/>
          </ac:spMkLst>
        </pc:spChg>
        <pc:grpChg chg="add mod">
          <ac:chgData name="Heinis, Thomas" userId="d3415e4d-afa1-451c-babf-aab2d0e5d918" providerId="ADAL" clId="{D5B436CF-A797-C64F-BD15-1B9F71AA9B0D}" dt="2023-11-08T13:37:35.121" v="213" actId="1076"/>
          <ac:grpSpMkLst>
            <pc:docMk/>
            <pc:sldMk cId="2051292633" sldId="331"/>
            <ac:grpSpMk id="4" creationId="{C6005672-5608-4CB2-4800-42C5E46E1BC3}"/>
          </ac:grpSpMkLst>
        </pc:grpChg>
        <pc:picChg chg="mod">
          <ac:chgData name="Heinis, Thomas" userId="d3415e4d-afa1-451c-babf-aab2d0e5d918" providerId="ADAL" clId="{D5B436CF-A797-C64F-BD15-1B9F71AA9B0D}" dt="2023-11-08T13:37:31.672" v="212"/>
          <ac:picMkLst>
            <pc:docMk/>
            <pc:sldMk cId="2051292633" sldId="331"/>
            <ac:picMk id="5" creationId="{D3473B43-22CA-C0BE-B07B-58588A47556C}"/>
          </ac:picMkLst>
        </pc:picChg>
        <pc:picChg chg="mod">
          <ac:chgData name="Heinis, Thomas" userId="d3415e4d-afa1-451c-babf-aab2d0e5d918" providerId="ADAL" clId="{D5B436CF-A797-C64F-BD15-1B9F71AA9B0D}" dt="2023-11-08T13:36:50.441" v="145" actId="1076"/>
          <ac:picMkLst>
            <pc:docMk/>
            <pc:sldMk cId="2051292633" sldId="331"/>
            <ac:picMk id="7170" creationId="{4C0F1426-250F-5E44-990E-5F4AF4C8443E}"/>
          </ac:picMkLst>
        </pc:picChg>
        <pc:picChg chg="del">
          <ac:chgData name="Heinis, Thomas" userId="d3415e4d-afa1-451c-babf-aab2d0e5d918" providerId="ADAL" clId="{D5B436CF-A797-C64F-BD15-1B9F71AA9B0D}" dt="2023-11-08T13:36:46.002" v="144" actId="478"/>
          <ac:picMkLst>
            <pc:docMk/>
            <pc:sldMk cId="2051292633" sldId="331"/>
            <ac:picMk id="7172" creationId="{6AA3F7D0-508F-B449-AD56-C4386EC1FAAE}"/>
          </ac:picMkLst>
        </pc:picChg>
      </pc:sldChg>
      <pc:sldChg chg="addSp delSp modSp del mod">
        <pc:chgData name="Heinis, Thomas" userId="d3415e4d-afa1-451c-babf-aab2d0e5d918" providerId="ADAL" clId="{D5B436CF-A797-C64F-BD15-1B9F71AA9B0D}" dt="2023-11-08T13:39:58.454" v="215" actId="2696"/>
        <pc:sldMkLst>
          <pc:docMk/>
          <pc:sldMk cId="680185265" sldId="332"/>
        </pc:sldMkLst>
        <pc:spChg chg="add del mod">
          <ac:chgData name="Heinis, Thomas" userId="d3415e4d-afa1-451c-babf-aab2d0e5d918" providerId="ADAL" clId="{D5B436CF-A797-C64F-BD15-1B9F71AA9B0D}" dt="2023-11-08T13:21:16.666" v="129"/>
          <ac:spMkLst>
            <pc:docMk/>
            <pc:sldMk cId="680185265" sldId="332"/>
            <ac:spMk id="4" creationId="{6D2605DD-593A-2CA9-65E9-68955955FA74}"/>
          </ac:spMkLst>
        </pc:spChg>
      </pc:sldChg>
      <pc:sldChg chg="del">
        <pc:chgData name="Heinis, Thomas" userId="d3415e4d-afa1-451c-babf-aab2d0e5d918" providerId="ADAL" clId="{D5B436CF-A797-C64F-BD15-1B9F71AA9B0D}" dt="2023-11-08T09:40:04.687" v="0" actId="2696"/>
        <pc:sldMkLst>
          <pc:docMk/>
          <pc:sldMk cId="2886633095" sldId="334"/>
        </pc:sldMkLst>
      </pc:sldChg>
      <pc:sldChg chg="modSp mod">
        <pc:chgData name="Heinis, Thomas" userId="d3415e4d-afa1-451c-babf-aab2d0e5d918" providerId="ADAL" clId="{D5B436CF-A797-C64F-BD15-1B9F71AA9B0D}" dt="2023-11-08T13:19:37.611" v="107" actId="113"/>
        <pc:sldMkLst>
          <pc:docMk/>
          <pc:sldMk cId="447999526" sldId="338"/>
        </pc:sldMkLst>
        <pc:spChg chg="mod">
          <ac:chgData name="Heinis, Thomas" userId="d3415e4d-afa1-451c-babf-aab2d0e5d918" providerId="ADAL" clId="{D5B436CF-A797-C64F-BD15-1B9F71AA9B0D}" dt="2023-11-08T13:19:37.611" v="107" actId="113"/>
          <ac:spMkLst>
            <pc:docMk/>
            <pc:sldMk cId="447999526" sldId="338"/>
            <ac:spMk id="2" creationId="{1C3FC942-5311-FEAC-F0D8-D7B9AD7703B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10762158461708"/>
          <c:y val="0.14128014781321693"/>
          <c:w val="0.38819989855386039"/>
          <c:h val="0.691752404771162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6A-214D-9FBB-2979BC97B1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6A-214D-9FBB-2979BC97B1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6A-214D-9FBB-2979BC97B1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E6A-214D-9FBB-2979BC97B1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E6A-214D-9FBB-2979BC97B1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E6A-214D-9FBB-2979BC97B1F7}"/>
              </c:ext>
            </c:extLst>
          </c:dPt>
          <c:dLbls>
            <c:dLbl>
              <c:idx val="0"/>
              <c:layout>
                <c:manualLayout>
                  <c:x val="3.5421019214466359E-2"/>
                  <c:y val="2.24763871521026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6A-214D-9FBB-2979BC97B1F7}"/>
                </c:ext>
              </c:extLst>
            </c:dLbl>
            <c:dLbl>
              <c:idx val="1"/>
              <c:layout>
                <c:manualLayout>
                  <c:x val="5.2251430355096828E-2"/>
                  <c:y val="5.7162837758914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6A-214D-9FBB-2979BC97B1F7}"/>
                </c:ext>
              </c:extLst>
            </c:dLbl>
            <c:dLbl>
              <c:idx val="2"/>
              <c:layout>
                <c:manualLayout>
                  <c:x val="2.5216530754851502E-2"/>
                  <c:y val="-2.19902783228725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6A-214D-9FBB-2979BC97B1F7}"/>
                </c:ext>
              </c:extLst>
            </c:dLbl>
            <c:dLbl>
              <c:idx val="3"/>
              <c:layout>
                <c:manualLayout>
                  <c:x val="-8.7286244825714827E-4"/>
                  <c:y val="3.79848414593003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6A-214D-9FBB-2979BC97B1F7}"/>
                </c:ext>
              </c:extLst>
            </c:dLbl>
            <c:dLbl>
              <c:idx val="4"/>
              <c:layout>
                <c:manualLayout>
                  <c:x val="-3.0454414857957669E-2"/>
                  <c:y val="1.011563835720499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6A-214D-9FBB-2979BC97B1F7}"/>
                </c:ext>
              </c:extLst>
            </c:dLbl>
            <c:dLbl>
              <c:idx val="5"/>
              <c:layout>
                <c:manualLayout>
                  <c:x val="-4.3032742983013128E-2"/>
                  <c:y val="8.849832980386596E-2"/>
                </c:manualLayout>
              </c:layout>
              <c:tx>
                <c:rich>
                  <a:bodyPr/>
                  <a:lstStyle/>
                  <a:p>
                    <a:fld id="{AB1F0F21-DEF9-D144-830A-7B2F7B300F3D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
</a:t>
                    </a:r>
                    <a:fld id="{F084E2A5-B54C-954B-A615-BECAC144C5F3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E6A-214D-9FBB-2979BC97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3-6 Years</c:v>
                </c:pt>
                <c:pt idx="1">
                  <c:v>7-10 Years</c:v>
                </c:pt>
                <c:pt idx="2">
                  <c:v>11-20 Years</c:v>
                </c:pt>
                <c:pt idx="3">
                  <c:v>21-50 Years</c:v>
                </c:pt>
                <c:pt idx="4">
                  <c:v>50-100 Years</c:v>
                </c:pt>
                <c:pt idx="5">
                  <c:v>&gt;100 Years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2.8</c:v>
                </c:pt>
                <c:pt idx="1">
                  <c:v>20.8</c:v>
                </c:pt>
                <c:pt idx="2">
                  <c:v>18.100000000000001</c:v>
                </c:pt>
                <c:pt idx="3">
                  <c:v>20.8</c:v>
                </c:pt>
                <c:pt idx="4">
                  <c:v>9.6999999999999993</c:v>
                </c:pt>
                <c:pt idx="5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6A-214D-9FBB-2979BC97B1F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23CEA-A374-6C40-AD49-3BE0DC4843E7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DF8E8-6AD0-834E-9ECD-8038BB99D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6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1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store meaningful amount, thousands of different sequences are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7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1956  Megabyte cost $10,000, or $88,000 in today's dollars. </a:t>
            </a:r>
            <a:r>
              <a:rPr lang="en-GB"/>
              <a:t>The IBM 305 was the size of two large fridges, weighed over a tonne and stored just 5MB of data</a:t>
            </a:r>
          </a:p>
          <a:p>
            <a:endParaRPr lang="en-GB"/>
          </a:p>
          <a:p>
            <a:r>
              <a:rPr lang="en-GB"/>
              <a:t>A 5MB hard disk drive from Apple cost </a:t>
            </a:r>
            <a:r>
              <a:rPr lang="en-GB" b="1"/>
              <a:t>$3,500 in 1981</a:t>
            </a:r>
            <a:r>
              <a:rPr lang="en-GB"/>
              <a:t>. That's $700,000 per gigabyte.10 Jul 2019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KB/s versus GB/s</a:t>
            </a:r>
          </a:p>
          <a:p>
            <a:endParaRPr lang="en-GB"/>
          </a:p>
          <a:p>
            <a:r>
              <a:rPr lang="en-GB"/>
              <a:t>.000 cents vs </a:t>
            </a:r>
            <a:r>
              <a:rPr lang="en-GB" err="1"/>
              <a:t>thousnads</a:t>
            </a:r>
            <a:r>
              <a:rPr lang="en-GB"/>
              <a:t> of dollars per GB</a:t>
            </a:r>
          </a:p>
          <a:p>
            <a:endParaRPr lang="en-GB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 molecule</a:t>
            </a:r>
          </a:p>
          <a:p>
            <a:r>
              <a:rPr lang="en-US"/>
              <a:t>Long</a:t>
            </a:r>
            <a:r>
              <a:rPr lang="en-US" baseline="0"/>
              <a:t> read</a:t>
            </a:r>
          </a:p>
          <a:p>
            <a:r>
              <a:rPr lang="en-US" baseline="0"/>
              <a:t>Publicly available through select community starting April 2014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USD 6.44 BN in 2022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Twist &amp; Agilent use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0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7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18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F8E8-6AD0-834E-9ECD-8038BB99D7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800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647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916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306"/>
            <a:ext cx="10515600" cy="45796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A8505-3618-5B45-A77F-113BE50A8D76}"/>
              </a:ext>
            </a:extLst>
          </p:cNvPr>
          <p:cNvSpPr/>
          <p:nvPr userDrawn="1"/>
        </p:nvSpPr>
        <p:spPr>
          <a:xfrm>
            <a:off x="0" y="0"/>
            <a:ext cx="11353800" cy="276087"/>
          </a:xfrm>
          <a:prstGeom prst="rect">
            <a:avLst/>
          </a:prstGeom>
          <a:gradFill flip="none" rotWithShape="1">
            <a:gsLst>
              <a:gs pos="0">
                <a:srgbClr val="002548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perial__4_colour_process.jpg">
            <a:extLst>
              <a:ext uri="{FF2B5EF4-FFF2-40B4-BE49-F238E27FC236}">
                <a16:creationId xmlns:a16="http://schemas.microsoft.com/office/drawing/2014/main" id="{5E2375D8-B109-A14C-8875-C18EB9A1E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7" y="65423"/>
            <a:ext cx="2032010" cy="1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235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791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091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092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2095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139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127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B7A22-6DE1-41AF-BA09-5C49A24EB44C}" type="datetimeFigureOut">
              <a:rPr lang="fr-CH" smtClean="0"/>
              <a:t>11.12.23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43DD-E32F-4F3D-AD83-BA0859754E46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1744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/>
              <a:t>Using Synthetic DNA to Archive Data</a:t>
            </a:r>
            <a:endParaRPr lang="fr-CH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79726BD-3554-BF04-3FE4-1C16BE14B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7906"/>
            <a:ext cx="9144000" cy="1169894"/>
          </a:xfrm>
        </p:spPr>
        <p:txBody>
          <a:bodyPr>
            <a:normAutofit/>
          </a:bodyPr>
          <a:lstStyle/>
          <a:p>
            <a:r>
              <a:rPr lang="en-GB" sz="3600"/>
              <a:t>Thomas Heinis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65C861-0A28-AD4D-A6CF-2434D14C6FB6}"/>
              </a:ext>
            </a:extLst>
          </p:cNvPr>
          <p:cNvSpPr txBox="1">
            <a:spLocks/>
          </p:cNvSpPr>
          <p:nvPr/>
        </p:nvSpPr>
        <p:spPr>
          <a:xfrm>
            <a:off x="1524000" y="3764523"/>
            <a:ext cx="9144000" cy="116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b="1"/>
          </a:p>
        </p:txBody>
      </p:sp>
      <p:pic>
        <p:nvPicPr>
          <p:cNvPr id="7" name="Picture 6" descr="Imperial__4_colour_process.jpg">
            <a:extLst>
              <a:ext uri="{FF2B5EF4-FFF2-40B4-BE49-F238E27FC236}">
                <a16:creationId xmlns:a16="http://schemas.microsoft.com/office/drawing/2014/main" id="{FEA28F58-BC2E-CE40-A78A-CADB0A66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7" y="5616604"/>
            <a:ext cx="3111988" cy="817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E72CC-26B5-F045-B830-7BDAAB8CC6F4}"/>
              </a:ext>
            </a:extLst>
          </p:cNvPr>
          <p:cNvSpPr txBox="1"/>
          <p:nvPr/>
        </p:nvSpPr>
        <p:spPr>
          <a:xfrm>
            <a:off x="6617185" y="7817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Encoding Information in DNA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0DA477-05CC-2D43-91B4-0BD18734E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306"/>
            <a:ext cx="10515600" cy="446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Translate arbitrary data to nucleotides (A, T, C, G)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Goal: compact code! Minimize the number of nucleotides per bit. E.g.: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>
              <a:buFontTx/>
              <a:buChar char="-"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2F1453-4546-0243-A061-A8D9413DD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07" y="2125172"/>
            <a:ext cx="2481780" cy="109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B5FBC-6BBA-C340-B9FD-380B80889D9D}"/>
              </a:ext>
            </a:extLst>
          </p:cNvPr>
          <p:cNvSpPr txBox="1"/>
          <p:nvPr/>
        </p:nvSpPr>
        <p:spPr>
          <a:xfrm>
            <a:off x="2940148" y="2378288"/>
            <a:ext cx="268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010101110101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3AE940D-AC40-3F49-90FD-B75E3DBFBB3F}"/>
              </a:ext>
            </a:extLst>
          </p:cNvPr>
          <p:cNvSpPr/>
          <p:nvPr/>
        </p:nvSpPr>
        <p:spPr>
          <a:xfrm>
            <a:off x="5964702" y="2396355"/>
            <a:ext cx="618979" cy="5486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7FE9D-1C53-2F46-9859-EE080F5BB574}"/>
              </a:ext>
            </a:extLst>
          </p:cNvPr>
          <p:cNvSpPr txBox="1"/>
          <p:nvPr/>
        </p:nvSpPr>
        <p:spPr>
          <a:xfrm>
            <a:off x="2447779" y="4389119"/>
            <a:ext cx="2810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00  →	A</a:t>
            </a:r>
          </a:p>
          <a:p>
            <a:r>
              <a:rPr lang="en-US" sz="2400"/>
              <a:t>01  → 	T</a:t>
            </a:r>
          </a:p>
          <a:p>
            <a:r>
              <a:rPr lang="en-US" sz="2400"/>
              <a:t>10  → 	C</a:t>
            </a:r>
          </a:p>
          <a:p>
            <a:r>
              <a:rPr lang="en-US" sz="2400"/>
              <a:t>11  → 	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92C238-A6C4-7046-93CE-D93A5ECA1060}"/>
              </a:ext>
            </a:extLst>
          </p:cNvPr>
          <p:cNvSpPr txBox="1"/>
          <p:nvPr/>
        </p:nvSpPr>
        <p:spPr>
          <a:xfrm>
            <a:off x="5920154" y="4472029"/>
            <a:ext cx="268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010101110110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8FD361-A0E6-A74B-8541-08F7492EFB13}"/>
              </a:ext>
            </a:extLst>
          </p:cNvPr>
          <p:cNvSpPr txBox="1"/>
          <p:nvPr/>
        </p:nvSpPr>
        <p:spPr>
          <a:xfrm>
            <a:off x="6058490" y="5176588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48DED-D44D-8A4A-A1F5-C75DF109ADA0}"/>
              </a:ext>
            </a:extLst>
          </p:cNvPr>
          <p:cNvSpPr txBox="1"/>
          <p:nvPr/>
        </p:nvSpPr>
        <p:spPr>
          <a:xfrm>
            <a:off x="6464105" y="5176588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B7417-12EB-DB48-88A7-87F08F805B58}"/>
              </a:ext>
            </a:extLst>
          </p:cNvPr>
          <p:cNvSpPr txBox="1"/>
          <p:nvPr/>
        </p:nvSpPr>
        <p:spPr>
          <a:xfrm>
            <a:off x="6843934" y="5176588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4BE49-3AA8-D54D-BEDC-5DBCAC7041CF}"/>
              </a:ext>
            </a:extLst>
          </p:cNvPr>
          <p:cNvSpPr txBox="1"/>
          <p:nvPr/>
        </p:nvSpPr>
        <p:spPr>
          <a:xfrm>
            <a:off x="7237828" y="5176588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5E4DAB-6734-B142-80C9-BB86B1DC768D}"/>
              </a:ext>
            </a:extLst>
          </p:cNvPr>
          <p:cNvSpPr txBox="1"/>
          <p:nvPr/>
        </p:nvSpPr>
        <p:spPr>
          <a:xfrm>
            <a:off x="7713786" y="5176588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D94839-C9F3-1C4F-818B-2BCB5CE6AA46}"/>
              </a:ext>
            </a:extLst>
          </p:cNvPr>
          <p:cNvSpPr txBox="1"/>
          <p:nvPr/>
        </p:nvSpPr>
        <p:spPr>
          <a:xfrm>
            <a:off x="8121749" y="5176588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5472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Encoding Information in DNA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A9E92-16FA-2B4B-BE77-AF28CD103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307"/>
            <a:ext cx="10515600" cy="52606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Theory: 0.5 nucleotides per bit</a:t>
            </a:r>
          </a:p>
          <a:p>
            <a:pPr marL="0" indent="0">
              <a:buNone/>
            </a:pPr>
            <a:r>
              <a:rPr lang="en-US"/>
              <a:t>Challenges:</a:t>
            </a:r>
          </a:p>
          <a:p>
            <a:pPr lvl="1">
              <a:buFontTx/>
              <a:buChar char="-"/>
            </a:pPr>
            <a:r>
              <a:rPr lang="en-US"/>
              <a:t>Biological constraints</a:t>
            </a:r>
          </a:p>
          <a:p>
            <a:pPr lvl="1">
              <a:buFontTx/>
              <a:buChar char="-"/>
            </a:pPr>
            <a:r>
              <a:rPr lang="en-US"/>
              <a:t>Error-prone synthesis &amp; sequencing</a:t>
            </a:r>
          </a:p>
          <a:p>
            <a:pPr lvl="1">
              <a:buFontTx/>
              <a:buChar char="-"/>
            </a:pPr>
            <a:r>
              <a:rPr lang="en-US"/>
              <a:t>Sequence length is limited (~300 nucleotides)</a:t>
            </a:r>
          </a:p>
          <a:p>
            <a:pPr lvl="1">
              <a:buFontTx/>
              <a:buChar char="-"/>
            </a:pPr>
            <a:endParaRPr lang="en-US"/>
          </a:p>
          <a:p>
            <a:pPr marL="0" indent="0">
              <a:buNone/>
            </a:pPr>
            <a:r>
              <a:rPr lang="en-US"/>
              <a:t>Reality: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/>
              <a:t>Typically, around 1 nucleotide per bit</a:t>
            </a:r>
          </a:p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AABDC3-DF5C-5E4B-96B9-FE85C2F4F147}"/>
              </a:ext>
            </a:extLst>
          </p:cNvPr>
          <p:cNvGrpSpPr/>
          <p:nvPr/>
        </p:nvGrpSpPr>
        <p:grpSpPr>
          <a:xfrm>
            <a:off x="1031123" y="4467336"/>
            <a:ext cx="8321220" cy="1090525"/>
            <a:chOff x="609092" y="4688360"/>
            <a:chExt cx="8321220" cy="10905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690A26-6E70-EB46-B814-878B5FBF3E5E}"/>
                </a:ext>
              </a:extLst>
            </p:cNvPr>
            <p:cNvSpPr txBox="1"/>
            <p:nvPr/>
          </p:nvSpPr>
          <p:spPr>
            <a:xfrm>
              <a:off x="1722554" y="4688362"/>
              <a:ext cx="961878" cy="5847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AGG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5F2AE-3D88-5942-8C82-087A2BBE479E}"/>
                </a:ext>
              </a:extLst>
            </p:cNvPr>
            <p:cNvSpPr txBox="1"/>
            <p:nvPr/>
          </p:nvSpPr>
          <p:spPr>
            <a:xfrm>
              <a:off x="2688449" y="4688361"/>
              <a:ext cx="1703164" cy="5847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CTCAGAT</a:t>
              </a:r>
              <a:endParaRPr lang="en-US" sz="3200">
                <a:solidFill>
                  <a:srgbClr val="0070C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175CFA-1E61-734E-9AFC-23F7EC68A3CA}"/>
                </a:ext>
              </a:extLst>
            </p:cNvPr>
            <p:cNvSpPr txBox="1"/>
            <p:nvPr/>
          </p:nvSpPr>
          <p:spPr>
            <a:xfrm>
              <a:off x="4391613" y="4688360"/>
              <a:ext cx="2423497" cy="5847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AGATCTAATT</a:t>
              </a:r>
              <a:endParaRPr lang="en-US" sz="320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BA9363-EAC3-FB42-AFC3-762841BE222B}"/>
                </a:ext>
              </a:extLst>
            </p:cNvPr>
            <p:cNvSpPr txBox="1"/>
            <p:nvPr/>
          </p:nvSpPr>
          <p:spPr>
            <a:xfrm>
              <a:off x="609092" y="5432397"/>
              <a:ext cx="157353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/>
                <a:t>Identifier/Index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ABFFB-67DE-374C-9758-53C44B34316C}"/>
                </a:ext>
              </a:extLst>
            </p:cNvPr>
            <p:cNvSpPr txBox="1"/>
            <p:nvPr/>
          </p:nvSpPr>
          <p:spPr>
            <a:xfrm>
              <a:off x="2764145" y="5440331"/>
              <a:ext cx="2539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/>
                <a:t>Error Correction Codes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079117-5C14-9147-B326-5D611DEA8C62}"/>
                </a:ext>
              </a:extLst>
            </p:cNvPr>
            <p:cNvSpPr txBox="1"/>
            <p:nvPr/>
          </p:nvSpPr>
          <p:spPr>
            <a:xfrm>
              <a:off x="7354063" y="5440331"/>
              <a:ext cx="157624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/>
                <a:t>Value/Payload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8CC05C-EB89-284C-9B46-4CBBC171DE20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1324856" y="4980750"/>
              <a:ext cx="397698" cy="459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E189BE-3A38-4E44-9F0C-AEA9A78A8A5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6815110" y="4980748"/>
              <a:ext cx="679581" cy="459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EAD55D9-133B-BA43-AA7D-FA0A60DE3104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3384567" y="5273136"/>
              <a:ext cx="155464" cy="1592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74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0772-8177-4225-063B-B083F7B1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Status &amp;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DE3FD-62CA-5456-3D39-9406CE711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C8AF1-71DE-376B-C837-7B74C56E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DNA Storage Today</a:t>
            </a:r>
          </a:p>
        </p:txBody>
      </p:sp>
      <p:pic>
        <p:nvPicPr>
          <p:cNvPr id="1026" name="Picture 2" descr="IBM 350 Disk File">
            <a:extLst>
              <a:ext uri="{FF2B5EF4-FFF2-40B4-BE49-F238E27FC236}">
                <a16:creationId xmlns:a16="http://schemas.microsoft.com/office/drawing/2014/main" id="{27BE101E-78ED-E637-09A9-EE7BDA66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63" y="2161789"/>
            <a:ext cx="25812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B9A25-ABA7-DB6E-503E-7342F71C8D6A}"/>
              </a:ext>
            </a:extLst>
          </p:cNvPr>
          <p:cNvSpPr txBox="1"/>
          <p:nvPr/>
        </p:nvSpPr>
        <p:spPr>
          <a:xfrm>
            <a:off x="1432292" y="5786606"/>
            <a:ext cx="490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of </a:t>
            </a:r>
            <a:r>
              <a:rPr lang="en-US" err="1"/>
              <a:t>Helixworks</a:t>
            </a:r>
            <a:r>
              <a:rPr lang="en-US"/>
              <a:t> - https://</a:t>
            </a:r>
            <a:r>
              <a:rPr lang="en-US" err="1"/>
              <a:t>www.helix.works</a:t>
            </a:r>
            <a:r>
              <a:rPr lang="en-US"/>
              <a:t>/</a:t>
            </a:r>
          </a:p>
        </p:txBody>
      </p:sp>
      <p:pic>
        <p:nvPicPr>
          <p:cNvPr id="10" name="Content Placeholder 9" descr="A group of machines on a table&#10;&#10;Description automatically generated">
            <a:extLst>
              <a:ext uri="{FF2B5EF4-FFF2-40B4-BE49-F238E27FC236}">
                <a16:creationId xmlns:a16="http://schemas.microsoft.com/office/drawing/2014/main" id="{286BFEF7-BDD0-C7AC-F603-656A15F2B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38" y="2352289"/>
            <a:ext cx="5461000" cy="3048000"/>
          </a:xfrm>
        </p:spPr>
      </p:pic>
    </p:spTree>
    <p:extLst>
      <p:ext uri="{BB962C8B-B14F-4D97-AF65-F5344CB8AC3E}">
        <p14:creationId xmlns:p14="http://schemas.microsoft.com/office/powerpoint/2010/main" val="22633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ED6F74-224E-534E-96EB-A6EBF7DCC890}"/>
              </a:ext>
            </a:extLst>
          </p:cNvPr>
          <p:cNvGrpSpPr/>
          <p:nvPr/>
        </p:nvGrpSpPr>
        <p:grpSpPr>
          <a:xfrm>
            <a:off x="320842" y="397042"/>
            <a:ext cx="5775158" cy="5290368"/>
            <a:chOff x="1682469" y="1386918"/>
            <a:chExt cx="7796239" cy="534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2469" y="1386918"/>
              <a:ext cx="7796239" cy="53428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5EDBBA-5F8F-4242-8043-0334BF01BC26}"/>
                </a:ext>
              </a:extLst>
            </p:cNvPr>
            <p:cNvSpPr/>
            <p:nvPr/>
          </p:nvSpPr>
          <p:spPr>
            <a:xfrm>
              <a:off x="3300413" y="1514475"/>
              <a:ext cx="4314825" cy="971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Trends Sequencing Cost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B25567-D086-C640-B2D7-4622E5BE1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6112285"/>
            <a:ext cx="10515600" cy="7759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Solid-state nanopores will further lower cost of sequencing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A977F20-B4C5-0DE1-2C22-99188E9E2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25" y="1385720"/>
            <a:ext cx="6118883" cy="35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Trends Synthesis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39D1F-7D53-8748-ADE9-718CAA0E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5" y="1075192"/>
            <a:ext cx="6156036" cy="504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A91E09-C80E-153F-255F-2EB7E591F48E}"/>
              </a:ext>
            </a:extLst>
          </p:cNvPr>
          <p:cNvSpPr/>
          <p:nvPr/>
        </p:nvSpPr>
        <p:spPr>
          <a:xfrm>
            <a:off x="196642" y="6097974"/>
            <a:ext cx="116124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Synthesis cost (and speed) is major roadblock!</a:t>
            </a:r>
            <a:endParaRPr lang="en-US" sz="32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4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AC92-BB8A-4744-B068-067FFC46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Tackling Write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E2E4-1EE0-6946-BB88-A08D3956A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Novel synthesis techniques for DNA Storage: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Tolerance for errors in DNA storage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Longer sequences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Expanded alphabets (</a:t>
            </a:r>
            <a:r>
              <a:rPr lang="en-US" sz="2800" err="1"/>
              <a:t>Hachimoji</a:t>
            </a:r>
            <a:r>
              <a:rPr lang="en-US" sz="2800"/>
              <a:t> synthesis: P, Z, B, S)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Synthetic molecules</a:t>
            </a:r>
          </a:p>
          <a:p>
            <a:pPr lvl="1">
              <a:buFont typeface="System Font Regular"/>
              <a:buChar char="-"/>
            </a:pPr>
            <a:endParaRPr lang="en-US" sz="2800"/>
          </a:p>
          <a:p>
            <a:pPr lvl="1">
              <a:buFont typeface="System Font Regular"/>
              <a:buChar char="-"/>
            </a:pPr>
            <a:endParaRPr lang="en-US" sz="2800"/>
          </a:p>
          <a:p>
            <a:pPr lvl="1">
              <a:buFont typeface="System Font Regular"/>
              <a:buChar char="-"/>
            </a:pPr>
            <a:endParaRPr lang="en-US" sz="2800"/>
          </a:p>
          <a:p>
            <a:pPr lvl="1">
              <a:buFont typeface="System Font Regular"/>
              <a:buChar char="-"/>
            </a:pPr>
            <a:r>
              <a:rPr lang="en-US" sz="2800"/>
              <a:t>DNA nanostructures</a:t>
            </a:r>
          </a:p>
          <a:p>
            <a:pPr lvl="1">
              <a:buFont typeface="System Font Regular"/>
              <a:buChar char="-"/>
            </a:pPr>
            <a:endParaRPr lang="en-US" sz="2800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06C6C1-EB3C-044A-B281-811794E5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73" y="2598244"/>
            <a:ext cx="14351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C98A258-71C0-7441-9F73-40C4E0681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70" y="4027229"/>
            <a:ext cx="5644896" cy="9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4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C942-5311-FEAC-F0D8-D7B9AD77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Scaling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720DB-2FAE-1F3A-2CC2-E1B434F42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Reduce reagents, scale writing!</a:t>
            </a:r>
          </a:p>
        </p:txBody>
      </p:sp>
      <p:pic>
        <p:nvPicPr>
          <p:cNvPr id="5" name="Picture 4" descr="A diagram of light bulb and light bulb&#10;&#10;Description automatically generated">
            <a:extLst>
              <a:ext uri="{FF2B5EF4-FFF2-40B4-BE49-F238E27FC236}">
                <a16:creationId xmlns:a16="http://schemas.microsoft.com/office/drawing/2014/main" id="{E2797AE0-7667-A20D-5D7A-CBA04A07F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42" y="3215163"/>
            <a:ext cx="3009900" cy="3309272"/>
          </a:xfrm>
          <a:prstGeom prst="rect">
            <a:avLst/>
          </a:prstGeom>
        </p:spPr>
      </p:pic>
      <p:pic>
        <p:nvPicPr>
          <p:cNvPr id="7" name="Picture 6" descr="A diagram of a pen and a keyboard&#10;&#10;Description automatically generated">
            <a:extLst>
              <a:ext uri="{FF2B5EF4-FFF2-40B4-BE49-F238E27FC236}">
                <a16:creationId xmlns:a16="http://schemas.microsoft.com/office/drawing/2014/main" id="{913C55E5-6FB1-7F83-1843-2D6AFA466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09" y="3215163"/>
            <a:ext cx="3009900" cy="32674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7A93D3-9BFF-5162-C353-2A0D535A5CE9}"/>
              </a:ext>
            </a:extLst>
          </p:cNvPr>
          <p:cNvSpPr/>
          <p:nvPr/>
        </p:nvSpPr>
        <p:spPr>
          <a:xfrm>
            <a:off x="7255785" y="2485867"/>
            <a:ext cx="2237014" cy="1254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4CCED6-B188-9316-BF6C-9F18F01E233A}"/>
              </a:ext>
            </a:extLst>
          </p:cNvPr>
          <p:cNvSpPr/>
          <p:nvPr/>
        </p:nvSpPr>
        <p:spPr>
          <a:xfrm>
            <a:off x="2357440" y="2334784"/>
            <a:ext cx="2237014" cy="1254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3DDF9-4A99-FC4F-9DB0-200CC0DB5E81}"/>
              </a:ext>
            </a:extLst>
          </p:cNvPr>
          <p:cNvSpPr txBox="1"/>
          <p:nvPr/>
        </p:nvSpPr>
        <p:spPr>
          <a:xfrm>
            <a:off x="7418681" y="2149377"/>
            <a:ext cx="2460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Light-directed synthesis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4F9A9-A908-10E9-A61F-A47B7009AE01}"/>
              </a:ext>
            </a:extLst>
          </p:cNvPr>
          <p:cNvSpPr txBox="1"/>
          <p:nvPr/>
        </p:nvSpPr>
        <p:spPr>
          <a:xfrm>
            <a:off x="2087207" y="2421178"/>
            <a:ext cx="2329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Ink-jet printing</a:t>
            </a:r>
          </a:p>
        </p:txBody>
      </p:sp>
    </p:spTree>
    <p:extLst>
      <p:ext uri="{BB962C8B-B14F-4D97-AF65-F5344CB8AC3E}">
        <p14:creationId xmlns:p14="http://schemas.microsoft.com/office/powerpoint/2010/main" val="447999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89" y="1842348"/>
            <a:ext cx="1931248" cy="18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406" y="1941699"/>
            <a:ext cx="544182" cy="5878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377068" y="2030305"/>
            <a:ext cx="2718933" cy="1632341"/>
            <a:chOff x="3130587" y="2640884"/>
            <a:chExt cx="2718933" cy="1632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9177" y="2640884"/>
              <a:ext cx="1820343" cy="16323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30587" y="3271652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73990" y="4163673"/>
            <a:ext cx="20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scaffold</a:t>
            </a:r>
            <a:r>
              <a:rPr lang="en-US"/>
              <a:t> DNA strand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98049" y="3613028"/>
            <a:ext cx="0" cy="550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839212" y="1366291"/>
            <a:ext cx="3296826" cy="2408319"/>
            <a:chOff x="3839385" y="1954459"/>
            <a:chExt cx="3296826" cy="24083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3437" y="2529867"/>
              <a:ext cx="1082774" cy="842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7252" y="3529546"/>
              <a:ext cx="755143" cy="8332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06134" y="1954459"/>
              <a:ext cx="202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/>
                <a:t>staple</a:t>
              </a:r>
              <a:r>
                <a:rPr lang="en-US"/>
                <a:t> DNA strands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839385" y="2245012"/>
              <a:ext cx="329360" cy="2848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966169" y="2277092"/>
              <a:ext cx="251083" cy="34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039097" y="1842348"/>
            <a:ext cx="3472740" cy="1625997"/>
            <a:chOff x="7383397" y="2428756"/>
            <a:chExt cx="3472740" cy="1625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9886" y="2820389"/>
              <a:ext cx="2011916" cy="1234364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7677339" y="3250407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29886" y="2428756"/>
              <a:ext cx="2026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folded DNA origami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83397" y="2738768"/>
              <a:ext cx="1435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heat to 90C, cool to 20C over an hour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30501" y="4480611"/>
            <a:ext cx="233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(M13mp18 bacteriophage virus)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DNA Nanostructures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59CF14A-9141-2AE7-AB8B-F2A3DB340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03" y="4079286"/>
            <a:ext cx="3000934" cy="24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5A95-2767-7C42-A4B5-48E62034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Status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10E2-18B9-D142-B877-D60336990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Proof of concept storing 58 bits per three-layer structure</a:t>
            </a:r>
          </a:p>
          <a:p>
            <a:r>
              <a:rPr lang="en-US"/>
              <a:t>Read out via AFM</a:t>
            </a:r>
          </a:p>
          <a:p>
            <a:r>
              <a:rPr lang="en-US"/>
              <a:t>Decoded using machine learning pipeline</a:t>
            </a:r>
          </a:p>
          <a:p>
            <a:r>
              <a:rPr lang="en-US"/>
              <a:t>Future work:</a:t>
            </a:r>
          </a:p>
          <a:p>
            <a:pPr lvl="1"/>
            <a:r>
              <a:rPr lang="en-US"/>
              <a:t>Combine structures</a:t>
            </a:r>
          </a:p>
          <a:p>
            <a:pPr lvl="1"/>
            <a:r>
              <a:rPr lang="en-US"/>
              <a:t>Incorporate error correction codes</a:t>
            </a:r>
          </a:p>
          <a:p>
            <a:pPr lvl="1"/>
            <a:r>
              <a:rPr lang="en-US"/>
              <a:t>Optimize storage </a:t>
            </a:r>
          </a:p>
          <a:p>
            <a:pPr lvl="1"/>
            <a:r>
              <a:rPr lang="en-US"/>
              <a:t>Optimize decoding pipeline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4C0F1426-250F-5E44-990E-5F4AF4C8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42604" y="1937047"/>
            <a:ext cx="1847089" cy="24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005672-5608-4CB2-4800-42C5E46E1BC3}"/>
              </a:ext>
            </a:extLst>
          </p:cNvPr>
          <p:cNvGrpSpPr/>
          <p:nvPr/>
        </p:nvGrpSpPr>
        <p:grpSpPr>
          <a:xfrm rot="13952008">
            <a:off x="6655876" y="4772367"/>
            <a:ext cx="3357760" cy="1255072"/>
            <a:chOff x="4723412" y="1045337"/>
            <a:chExt cx="2518320" cy="941304"/>
          </a:xfrm>
        </p:grpSpPr>
        <p:pic>
          <p:nvPicPr>
            <p:cNvPr id="5" name="Picture 4" descr="A picture containing music, accordion, organ&#10;&#10;Description automatically generated">
              <a:extLst>
                <a:ext uri="{FF2B5EF4-FFF2-40B4-BE49-F238E27FC236}">
                  <a16:creationId xmlns:a16="http://schemas.microsoft.com/office/drawing/2014/main" id="{D3473B43-22CA-C0BE-B07B-58588A47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514">
              <a:off x="5513833" y="258743"/>
              <a:ext cx="937477" cy="251832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D9CA99-B423-D1E3-308B-AA55BD1A5452}"/>
                </a:ext>
              </a:extLst>
            </p:cNvPr>
            <p:cNvSpPr/>
            <p:nvPr/>
          </p:nvSpPr>
          <p:spPr>
            <a:xfrm rot="2696017">
              <a:off x="5559948" y="1045337"/>
              <a:ext cx="338328" cy="141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12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631"/>
            <a:ext cx="10515600" cy="1325563"/>
          </a:xfrm>
        </p:spPr>
        <p:txBody>
          <a:bodyPr/>
          <a:lstStyle/>
          <a:p>
            <a:r>
              <a:rPr lang="en-US" b="1"/>
              <a:t>Problems with Tape (and Storage in general)</a:t>
            </a:r>
            <a:endParaRPr lang="fr-CH" b="1"/>
          </a:p>
        </p:txBody>
      </p:sp>
      <p:sp>
        <p:nvSpPr>
          <p:cNvPr id="11" name="Rectangle 10"/>
          <p:cNvSpPr/>
          <p:nvPr/>
        </p:nvSpPr>
        <p:spPr>
          <a:xfrm>
            <a:off x="289750" y="6049443"/>
            <a:ext cx="116124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Tape</a:t>
            </a:r>
            <a:r>
              <a:rPr lang="en-US" sz="3200" b="1" i="0" u="none" strike="noStrike">
                <a:solidFill>
                  <a:srgbClr val="000000"/>
                </a:solidFill>
                <a:latin typeface="Calibri" panose="020F0502020204030204" pitchFamily="34" charset="0"/>
              </a:rPr>
              <a:t> has a lifetime of 10-20 years - c</a:t>
            </a:r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</a:rPr>
              <a:t>ontinuous data migration</a:t>
            </a:r>
          </a:p>
          <a:p>
            <a:pPr algn="ctr"/>
            <a:endParaRPr lang="en-US" sz="4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8512" y="6097973"/>
            <a:ext cx="4814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91374" y="1302722"/>
            <a:ext cx="5985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/>
              <a:t>“60% of archival data stored longer than 20 years”</a:t>
            </a:r>
            <a:r>
              <a:rPr lang="en-US"/>
              <a:t> </a:t>
            </a:r>
            <a:r>
              <a:rPr lang="en-US" i="1"/>
              <a:t>[SNIA]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CH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2FA677D-EFF6-6B58-8D15-62D7877A9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448213"/>
              </p:ext>
            </p:extLst>
          </p:nvPr>
        </p:nvGraphicFramePr>
        <p:xfrm>
          <a:off x="3163475" y="2178343"/>
          <a:ext cx="5865049" cy="369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ie 3">
            <a:extLst>
              <a:ext uri="{FF2B5EF4-FFF2-40B4-BE49-F238E27FC236}">
                <a16:creationId xmlns:a16="http://schemas.microsoft.com/office/drawing/2014/main" id="{8B5C6CF7-6016-0D9E-594B-18800656E2C1}"/>
              </a:ext>
            </a:extLst>
          </p:cNvPr>
          <p:cNvSpPr/>
          <p:nvPr/>
        </p:nvSpPr>
        <p:spPr>
          <a:xfrm>
            <a:off x="4998262" y="2852123"/>
            <a:ext cx="2279469" cy="2266406"/>
          </a:xfrm>
          <a:prstGeom prst="pie">
            <a:avLst>
              <a:gd name="adj1" fmla="val 3540534"/>
              <a:gd name="adj2" fmla="val 16199998"/>
            </a:avLst>
          </a:prstGeom>
          <a:pattFill prst="wdDnDiag">
            <a:fgClr>
              <a:srgbClr val="C00000"/>
            </a:fgClr>
            <a:bgClr>
              <a:schemeClr val="bg1"/>
            </a:bgClr>
          </a:patt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NA-origami-animation">
            <a:hlinkClick r:id="" action="ppaction://media"/>
            <a:extLst>
              <a:ext uri="{FF2B5EF4-FFF2-40B4-BE49-F238E27FC236}">
                <a16:creationId xmlns:a16="http://schemas.microsoft.com/office/drawing/2014/main" id="{83B21F73-F6FA-62F1-9214-A9A0DBFB29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2014" y="2759893"/>
            <a:ext cx="3722933" cy="279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79050-7425-47D1-1202-724AA22702FD}"/>
              </a:ext>
            </a:extLst>
          </p:cNvPr>
          <p:cNvSpPr txBox="1"/>
          <p:nvPr/>
        </p:nvSpPr>
        <p:spPr>
          <a:xfrm>
            <a:off x="4959230" y="1675020"/>
            <a:ext cx="140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Folding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46C05C-CF18-01FE-01CF-BAE348CB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Writing to Nanostructures</a:t>
            </a:r>
          </a:p>
        </p:txBody>
      </p:sp>
    </p:spTree>
    <p:extLst>
      <p:ext uri="{BB962C8B-B14F-4D97-AF65-F5344CB8AC3E}">
        <p14:creationId xmlns:p14="http://schemas.microsoft.com/office/powerpoint/2010/main" val="6711895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66BFD2A-EFEC-9E4A-960D-DF32C4C3D86E}"/>
              </a:ext>
            </a:extLst>
          </p:cNvPr>
          <p:cNvGrpSpPr/>
          <p:nvPr/>
        </p:nvGrpSpPr>
        <p:grpSpPr>
          <a:xfrm>
            <a:off x="8456330" y="3629661"/>
            <a:ext cx="2235200" cy="2395219"/>
            <a:chOff x="7665329" y="4164037"/>
            <a:chExt cx="2235200" cy="2395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DE36AF-8BBF-EA4B-AB1B-3F77BD88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5329" y="4603456"/>
              <a:ext cx="2235200" cy="195580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A13843C-472D-6E49-ACFF-57305C5A5E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880" y="4473526"/>
              <a:ext cx="140677" cy="6330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BE7853-3AF5-F643-A281-4DA491983778}"/>
                </a:ext>
              </a:extLst>
            </p:cNvPr>
            <p:cNvSpPr txBox="1"/>
            <p:nvPr/>
          </p:nvSpPr>
          <p:spPr>
            <a:xfrm>
              <a:off x="9186204" y="4164037"/>
              <a:ext cx="503664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/>
                <a:t>DNA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Our Research Directions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0DA477-05CC-2D43-91B4-0BD18734E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Encoding</a:t>
            </a:r>
          </a:p>
          <a:p>
            <a:pPr lvl="1"/>
            <a:r>
              <a:rPr lang="en-US"/>
              <a:t>Compact error correction codes for exotic synthesis approaches</a:t>
            </a:r>
          </a:p>
          <a:p>
            <a:r>
              <a:rPr lang="en-US"/>
              <a:t>Synthesis Cost:</a:t>
            </a:r>
          </a:p>
          <a:p>
            <a:pPr lvl="1"/>
            <a:r>
              <a:rPr lang="en-US"/>
              <a:t>DNA nanostructures</a:t>
            </a:r>
          </a:p>
          <a:p>
            <a:pPr lvl="1"/>
            <a:r>
              <a:rPr lang="en-US"/>
              <a:t>Imprecise synthesis</a:t>
            </a:r>
          </a:p>
          <a:p>
            <a:pPr lvl="1"/>
            <a:r>
              <a:rPr lang="en-US"/>
              <a:t>Expanded alphabet (</a:t>
            </a:r>
            <a:r>
              <a:rPr lang="en-US" sz="2400" err="1"/>
              <a:t>Hachimoji</a:t>
            </a:r>
            <a:r>
              <a:rPr lang="en-US" sz="2400"/>
              <a:t> synthesis: P, Z, B, S</a:t>
            </a:r>
            <a:r>
              <a:rPr lang="en-US"/>
              <a:t>)</a:t>
            </a:r>
          </a:p>
          <a:p>
            <a:r>
              <a:rPr lang="en-US"/>
              <a:t>Automation:</a:t>
            </a:r>
          </a:p>
          <a:p>
            <a:pPr lvl="1"/>
            <a:r>
              <a:rPr lang="en-US"/>
              <a:t>Automate synthesis, storage and sequencing</a:t>
            </a:r>
          </a:p>
          <a:p>
            <a:r>
              <a:rPr lang="en-US"/>
              <a:t>Storage/packaging: wrap long DNA sequences</a:t>
            </a:r>
          </a:p>
          <a:p>
            <a:pPr marL="0" indent="0">
              <a:buNone/>
            </a:pPr>
            <a:r>
              <a:rPr lang="en-US"/>
              <a:t>   around synthetic histones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0DA477-05CC-2D43-91B4-0BD18734E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System Font Regular"/>
              <a:buChar char="-"/>
            </a:pPr>
            <a:r>
              <a:rPr lang="en-US"/>
              <a:t>DNA offers huge potential for long-term data storage for hundreds of years</a:t>
            </a:r>
          </a:p>
          <a:p>
            <a:pPr>
              <a:buFont typeface="System Font Regular"/>
              <a:buChar char="-"/>
            </a:pPr>
            <a:r>
              <a:rPr lang="en-US"/>
              <a:t>Scaling up write throughput and scaling down write cost are key and focus of research today</a:t>
            </a:r>
          </a:p>
          <a:p>
            <a:pPr marL="0" indent="0">
              <a:buNone/>
            </a:pPr>
            <a:endParaRPr lang="en-US"/>
          </a:p>
          <a:p>
            <a:pPr>
              <a:buFont typeface="System Font Regular"/>
              <a:buChar char="-"/>
            </a:pPr>
            <a:r>
              <a:rPr lang="en-US"/>
              <a:t>Not available tomorrow but ready to revolutionize data storage in 4-10 years!</a:t>
            </a:r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6AD08-1D7B-DA4C-AA02-9ECF67C5A041}"/>
              </a:ext>
            </a:extLst>
          </p:cNvPr>
          <p:cNvSpPr txBox="1"/>
          <p:nvPr/>
        </p:nvSpPr>
        <p:spPr>
          <a:xfrm>
            <a:off x="1674646" y="4978443"/>
            <a:ext cx="8751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More info on https://</a:t>
            </a:r>
            <a:r>
              <a:rPr lang="en-US" sz="3600" err="1"/>
              <a:t>dnastorage.doc.ic.ac.uk</a:t>
            </a:r>
            <a:r>
              <a:rPr lang="en-US" sz="360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0205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6132-05E3-6743-BE9E-2212E334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Current Solutions</a:t>
            </a:r>
          </a:p>
        </p:txBody>
      </p:sp>
      <p:pic>
        <p:nvPicPr>
          <p:cNvPr id="3074" name="Picture 2" descr="What is Microfilm | Microfilming #1 Guide | Updated in 2020">
            <a:extLst>
              <a:ext uri="{FF2B5EF4-FFF2-40B4-BE49-F238E27FC236}">
                <a16:creationId xmlns:a16="http://schemas.microsoft.com/office/drawing/2014/main" id="{50E25AA9-C3B5-B9F1-99E2-21A7D891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19300"/>
            <a:ext cx="289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16CAC-F1D0-0047-AC35-06BF1B286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55" y="2700659"/>
            <a:ext cx="3910689" cy="3300473"/>
          </a:xfrm>
        </p:spPr>
      </p:pic>
      <p:pic>
        <p:nvPicPr>
          <p:cNvPr id="3076" name="Picture 4" descr="Linear Tape-Open - Wikipedia">
            <a:extLst>
              <a:ext uri="{FF2B5EF4-FFF2-40B4-BE49-F238E27FC236}">
                <a16:creationId xmlns:a16="http://schemas.microsoft.com/office/drawing/2014/main" id="{D772230B-23E4-3803-D53F-2F3D7F4F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81" y="1451075"/>
            <a:ext cx="3123960" cy="24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CTV Hard Drive - HiLook UK Authorised Distributor | Avesta Manchester Ltd">
            <a:extLst>
              <a:ext uri="{FF2B5EF4-FFF2-40B4-BE49-F238E27FC236}">
                <a16:creationId xmlns:a16="http://schemas.microsoft.com/office/drawing/2014/main" id="{8FFB41AD-08AA-4F99-D1B5-05A9B1DA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6" y="2951929"/>
            <a:ext cx="3669844" cy="32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Net effect: Media Obsolescence</a:t>
            </a:r>
            <a:endParaRPr lang="fr-CH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67" t="24689" r="13881" b="8253"/>
          <a:stretch/>
        </p:blipFill>
        <p:spPr>
          <a:xfrm>
            <a:off x="2305192" y="1146678"/>
            <a:ext cx="8024167" cy="4345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132" y="6192350"/>
            <a:ext cx="10871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Enterprise DBMS archives </a:t>
            </a:r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</a:rPr>
              <a:t>might soon face 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obsolescence too</a:t>
            </a:r>
            <a:endParaRPr lang="en-US" sz="4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488326"/>
            <a:ext cx="10757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Georgia" panose="02040502050405020303" pitchFamily="18" charset="0"/>
              </a:rPr>
              <a:t>“There’s going to be a large dead period,” he told me, “from the late ’90s through 2020, where most media will be lost.”</a:t>
            </a:r>
            <a:endParaRPr lang="fr-CH" sz="2000" i="1"/>
          </a:p>
        </p:txBody>
      </p:sp>
    </p:spTree>
    <p:extLst>
      <p:ext uri="{BB962C8B-B14F-4D97-AF65-F5344CB8AC3E}">
        <p14:creationId xmlns:p14="http://schemas.microsoft.com/office/powerpoint/2010/main" val="34544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Why DNA?</a:t>
            </a:r>
            <a:endParaRPr lang="fr-CH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992" y="1960877"/>
            <a:ext cx="4493167" cy="456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320" t="15353" r="34252" b="15193"/>
          <a:stretch/>
        </p:blipFill>
        <p:spPr>
          <a:xfrm>
            <a:off x="1233802" y="2037852"/>
            <a:ext cx="4519353" cy="39741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10334" y="1431795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/>
              <a:t>Dense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1977" y="1431795"/>
            <a:ext cx="1363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/>
              <a:t>Durable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AD8FF-A2D2-E600-6243-C02031D22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92" y="2322198"/>
            <a:ext cx="5705201" cy="3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381428-CC1F-ABCF-ED5B-124B96DB8C9B}"/>
              </a:ext>
            </a:extLst>
          </p:cNvPr>
          <p:cNvSpPr txBox="1"/>
          <p:nvPr/>
        </p:nvSpPr>
        <p:spPr>
          <a:xfrm>
            <a:off x="7087340" y="6024170"/>
            <a:ext cx="435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All</a:t>
            </a:r>
            <a:r>
              <a:rPr lang="en-US" sz="2400"/>
              <a:t> the world’s data in a teaspoon</a:t>
            </a:r>
          </a:p>
        </p:txBody>
      </p:sp>
      <p:pic>
        <p:nvPicPr>
          <p:cNvPr id="4100" name="Picture 4" descr="Inside the Facebook Data Center in Sweden (Video) | Data Center Knowledge |  News and analysis for the data center industry">
            <a:extLst>
              <a:ext uri="{FF2B5EF4-FFF2-40B4-BE49-F238E27FC236}">
                <a16:creationId xmlns:a16="http://schemas.microsoft.com/office/drawing/2014/main" id="{1A3E6F77-86B7-5FF5-4BF0-7E3094F2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70" y="2794870"/>
            <a:ext cx="5648243" cy="293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0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Why DNA?</a:t>
            </a:r>
            <a:endParaRPr lang="fr-CH" b="1"/>
          </a:p>
        </p:txBody>
      </p:sp>
      <p:sp>
        <p:nvSpPr>
          <p:cNvPr id="7" name="Rectangle 6"/>
          <p:cNvSpPr/>
          <p:nvPr/>
        </p:nvSpPr>
        <p:spPr>
          <a:xfrm>
            <a:off x="1478867" y="1675833"/>
            <a:ext cx="3764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/>
              <a:t>Scarcity of Silicon Supply</a:t>
            </a:r>
          </a:p>
        </p:txBody>
      </p:sp>
      <p:sp>
        <p:nvSpPr>
          <p:cNvPr id="8" name="Rectangle 7"/>
          <p:cNvSpPr/>
          <p:nvPr/>
        </p:nvSpPr>
        <p:spPr>
          <a:xfrm>
            <a:off x="7469002" y="1618683"/>
            <a:ext cx="2633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/>
              <a:t>Energy Efficiency</a:t>
            </a:r>
          </a:p>
        </p:txBody>
      </p:sp>
      <p:pic>
        <p:nvPicPr>
          <p:cNvPr id="2050" name="Picture 2" descr="Image result for silicon supply demand">
            <a:extLst>
              <a:ext uri="{FF2B5EF4-FFF2-40B4-BE49-F238E27FC236}">
                <a16:creationId xmlns:a16="http://schemas.microsoft.com/office/drawing/2014/main" id="{935AA515-DB82-E84E-96CC-59A5BB8A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11" y="2815238"/>
            <a:ext cx="3934140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ERGY EFFICIENCY BENEFITS FOR BUSINESS">
            <a:extLst>
              <a:ext uri="{FF2B5EF4-FFF2-40B4-BE49-F238E27FC236}">
                <a16:creationId xmlns:a16="http://schemas.microsoft.com/office/drawing/2014/main" id="{58F2D2CE-2D49-297D-2AD3-8E4602B5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16" y="2944246"/>
            <a:ext cx="3577917" cy="23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Why DNA?</a:t>
            </a:r>
            <a:endParaRPr lang="fr-CH" b="1"/>
          </a:p>
        </p:txBody>
      </p:sp>
      <p:sp>
        <p:nvSpPr>
          <p:cNvPr id="8" name="Rectangle 7"/>
          <p:cNvSpPr/>
          <p:nvPr/>
        </p:nvSpPr>
        <p:spPr>
          <a:xfrm>
            <a:off x="4846791" y="1366721"/>
            <a:ext cx="1756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/>
              <a:t>Parallelism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FE1901-9BF2-9B48-B3F6-E5421805A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30" y="3155925"/>
            <a:ext cx="352038" cy="181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98FAA-4FBC-9941-B2E7-6FB867DF2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96" y="2828822"/>
            <a:ext cx="352038" cy="181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B59B67-87B8-CD4F-9B13-02B796AF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22" y="3494178"/>
            <a:ext cx="352038" cy="181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83261F-D9A1-0E4A-AD47-C8D0581E2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49" y="3925359"/>
            <a:ext cx="352038" cy="181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CFCFF-67F4-F64F-8548-1295A4C4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18" y="4512656"/>
            <a:ext cx="352038" cy="181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6EF74A-6220-3348-AA78-7929BA594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96" y="4787720"/>
            <a:ext cx="352038" cy="181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DF4F5C-E6B9-0542-B0BA-DB022845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52" y="4148383"/>
            <a:ext cx="352038" cy="181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5AEE6-10A9-E548-B6A0-AFB51D23E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67" y="5337847"/>
            <a:ext cx="352038" cy="181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33904C-B847-2244-B718-048887AD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25" y="3382667"/>
            <a:ext cx="352038" cy="1817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A49C6E-6A78-9D4B-9F3B-C44F49CBC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86" y="4717096"/>
            <a:ext cx="352038" cy="1817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9ACE64-F8A2-0649-A1DA-EF2CC890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1" y="5270940"/>
            <a:ext cx="352038" cy="1817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537DAE-03EA-B843-AACF-1B8B455FB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37" y="4520091"/>
            <a:ext cx="352038" cy="181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1A4D6F-E772-A842-8C34-A0B0B81F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76" y="5174296"/>
            <a:ext cx="352038" cy="1817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40EA8A-A53C-2743-95E1-AB7950267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5" y="3709769"/>
            <a:ext cx="352038" cy="181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1E8B88-9F15-914F-84F8-51B672560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56" y="2245243"/>
            <a:ext cx="352038" cy="181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90E472-C4F3-9349-AD73-924E4AEA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12" y="2754481"/>
            <a:ext cx="352038" cy="1817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C8BA0A-2189-D646-B170-BC887FA1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47" y="3999700"/>
            <a:ext cx="352038" cy="181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16C4F1-3FFF-D84B-96F5-EB61EB38F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66" y="2300998"/>
            <a:ext cx="352038" cy="1817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EB4CDA-6AC7-CA4A-99E7-7B8E512FB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55" y="2356753"/>
            <a:ext cx="352038" cy="1817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762279-AD72-0D42-9274-35823D3DC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03" y="2602080"/>
            <a:ext cx="352038" cy="1817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A782AB-289A-064D-B434-EF03D4CC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06" y="3471876"/>
            <a:ext cx="352038" cy="1817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693227-CC81-6449-95F8-E5847D6FF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64" y="4118646"/>
            <a:ext cx="352038" cy="1817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D3A72A-9F75-2F41-97C6-BF853A8BF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26" y="3419837"/>
            <a:ext cx="352038" cy="1817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C20ACF-2250-BD4D-AE0F-7905E1161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92" y="3092734"/>
            <a:ext cx="352038" cy="1817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2A073E-30C7-6940-8B69-4AE226A02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8" y="3758090"/>
            <a:ext cx="352038" cy="1817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AFFD8E-C020-944A-AAD9-A30DBC6E7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45" y="4189271"/>
            <a:ext cx="352038" cy="1817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BF403A1-F568-8944-BE32-823AD960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14" y="4776568"/>
            <a:ext cx="352038" cy="1817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DD77D9-1E1F-824E-94D4-6BDA4B626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92" y="5051632"/>
            <a:ext cx="352038" cy="1817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1B4781-455D-904D-9283-94E600BA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48" y="4412295"/>
            <a:ext cx="352038" cy="1817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4B6C4A-3B26-9B45-9B1A-EEB87CBC4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3" y="5601759"/>
            <a:ext cx="352038" cy="1817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3BB1A9-DF62-1E4A-A37C-55C705DAC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21" y="3646579"/>
            <a:ext cx="352038" cy="181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F5FC43-1CB1-E341-8E7F-AF84D6FC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82" y="4981008"/>
            <a:ext cx="352038" cy="1817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8B266F-A4F6-CC46-BB70-562BA976B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87" y="5534852"/>
            <a:ext cx="352038" cy="18174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A02703-B4A0-5440-B38E-95B42762B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33" y="4784003"/>
            <a:ext cx="352038" cy="1817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1774241-E477-9A45-931B-7E7DB0E7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72" y="5438208"/>
            <a:ext cx="352038" cy="1817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F2093D-8977-BB42-A03C-264B0580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01" y="3973681"/>
            <a:ext cx="352038" cy="1817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4B6CD2E-2CCE-EC4D-946A-D8C20E7A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52" y="2509155"/>
            <a:ext cx="352038" cy="1817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53F3C14-832C-0B43-AC62-3340DD603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08" y="3018393"/>
            <a:ext cx="352038" cy="1817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B1F5B4-5317-7641-83E5-BB670AC32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43" y="4263612"/>
            <a:ext cx="352038" cy="1817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878F0AF-DEA4-D04F-82D8-38C6A47A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62" y="2564910"/>
            <a:ext cx="352038" cy="1817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3643F5-1AD3-F346-909B-C6E07EF5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51" y="2620665"/>
            <a:ext cx="352038" cy="1817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5A48741-ABCB-2345-8A4D-01713CC77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99" y="2865992"/>
            <a:ext cx="352038" cy="1817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0BA37AB-1350-D648-8FA1-AEFCC34F4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02" y="3735788"/>
            <a:ext cx="352038" cy="1817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0DFDE4B-577F-574F-8144-FAD8E41D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60" y="4382558"/>
            <a:ext cx="352038" cy="1817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8A6516E-90B5-5E4C-897C-6914842A7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16" y="3921642"/>
            <a:ext cx="352038" cy="18174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953E068-7342-5A45-9CF7-48904161B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82" y="3594539"/>
            <a:ext cx="352038" cy="1817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394238E-7792-6245-A970-DAA230D4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08" y="4259895"/>
            <a:ext cx="352038" cy="1817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5C40C8F-9A9A-1246-9933-72440B463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35" y="4691076"/>
            <a:ext cx="352038" cy="1817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E218AFE-C3E0-5E46-92B7-567B74328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04" y="5278373"/>
            <a:ext cx="352038" cy="1817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501605-AEB5-8644-B2CC-2444D0178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82" y="5553437"/>
            <a:ext cx="352038" cy="1817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6C3921C-99A0-0844-A777-278D1B19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8" y="4914100"/>
            <a:ext cx="352038" cy="18174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8AFE73-C688-EB44-85A5-D580D5632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53" y="6103564"/>
            <a:ext cx="352038" cy="1817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FB33759-02ED-8E4E-A629-8EA5365C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11" y="4148384"/>
            <a:ext cx="352038" cy="1817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BAC2472-BE7D-B44A-A2F7-1640F7A0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72" y="5482813"/>
            <a:ext cx="352038" cy="1817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001039A-386E-1D44-8235-705EB545D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7" y="6036657"/>
            <a:ext cx="352038" cy="1817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5CAAE27-E63C-4948-92A8-3914F7AB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23" y="5285808"/>
            <a:ext cx="352038" cy="18174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E191007-75CE-314E-A24E-C8E145D66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62" y="5940013"/>
            <a:ext cx="352038" cy="1817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8ACFCAB-4523-CB44-8A5A-DC20C502B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91" y="4475486"/>
            <a:ext cx="352038" cy="1817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AEE392E-392B-CF4A-ACBA-4B4D79AA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42" y="3010960"/>
            <a:ext cx="352038" cy="18174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3A65DDE-68BE-EB4C-9F58-9A3D84DB5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98" y="3520198"/>
            <a:ext cx="352038" cy="18174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8FF592E-7BAA-2D47-9B9A-77A58493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33" y="4765417"/>
            <a:ext cx="352038" cy="18174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AC965B0-8E2D-2A44-8828-FE5C53E45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552" y="3066715"/>
            <a:ext cx="352038" cy="18174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2BCAFFD-8B38-DF42-A1DF-4FEC9845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1" y="3122470"/>
            <a:ext cx="352038" cy="1817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F39B944-D660-B04E-9BCC-21D6F9EDD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89" y="3367797"/>
            <a:ext cx="352038" cy="1817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1E763FE-D9B1-6740-B7B1-185D79AE5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92" y="4237593"/>
            <a:ext cx="352038" cy="18174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B32218B-3E59-2642-BB48-8A59F49B8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50" y="4884363"/>
            <a:ext cx="352038" cy="1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54AF-238D-5F4B-88DF-3FDA646E1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Deoxyribonucleic Acid (</a:t>
            </a:r>
            <a:r>
              <a:rPr lang="en-US" b="1"/>
              <a:t>DNA)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0C7F6-E52E-E44F-985A-A60DB5086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of genetic instructions/information</a:t>
            </a:r>
          </a:p>
          <a:p>
            <a:r>
              <a:rPr lang="en-US"/>
              <a:t>Double, long chain of molecules called nucleotides </a:t>
            </a:r>
          </a:p>
          <a:p>
            <a:r>
              <a:rPr lang="en-US"/>
              <a:t>Four different nucleotides: A, T, C &amp; G</a:t>
            </a:r>
          </a:p>
          <a:p>
            <a:r>
              <a:rPr lang="en-US"/>
              <a:t>Complementarity (A &amp; T, C &amp; G) provides 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5733F-AB98-8B49-A39E-37D90C158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77" y="4458087"/>
            <a:ext cx="4430129" cy="1947514"/>
          </a:xfrm>
          <a:prstGeom prst="rect">
            <a:avLst/>
          </a:prstGeom>
        </p:spPr>
      </p:pic>
      <p:pic>
        <p:nvPicPr>
          <p:cNvPr id="1026" name="Picture 2" descr="Image result for dna">
            <a:extLst>
              <a:ext uri="{FF2B5EF4-FFF2-40B4-BE49-F238E27FC236}">
                <a16:creationId xmlns:a16="http://schemas.microsoft.com/office/drawing/2014/main" id="{1B79AC29-86C7-634C-BF18-11DC2DB1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24" y="2827606"/>
            <a:ext cx="3061881" cy="33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9E7D-A36C-BC4E-96A9-40634C4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Storing Information in DNA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3632A-A881-7342-BE60-2FC386F434CE}"/>
              </a:ext>
            </a:extLst>
          </p:cNvPr>
          <p:cNvSpPr txBox="1"/>
          <p:nvPr/>
        </p:nvSpPr>
        <p:spPr>
          <a:xfrm flipH="1">
            <a:off x="4608553" y="2975783"/>
            <a:ext cx="17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0101110101010</a:t>
            </a:r>
          </a:p>
          <a:p>
            <a:r>
              <a:rPr lang="en-US"/>
              <a:t>1111010100001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84BB8DDD-D077-364F-9CD6-9FB7D5198EDF}"/>
              </a:ext>
            </a:extLst>
          </p:cNvPr>
          <p:cNvSpPr/>
          <p:nvPr/>
        </p:nvSpPr>
        <p:spPr>
          <a:xfrm>
            <a:off x="3684114" y="3074547"/>
            <a:ext cx="662981" cy="625683"/>
          </a:xfrm>
          <a:prstGeom prst="bentArrow">
            <a:avLst>
              <a:gd name="adj1" fmla="val 25000"/>
              <a:gd name="adj2" fmla="val 34738"/>
              <a:gd name="adj3" fmla="val 44472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402FDC99-48C2-404F-BA42-597CD8F9C699}"/>
              </a:ext>
            </a:extLst>
          </p:cNvPr>
          <p:cNvSpPr/>
          <p:nvPr/>
        </p:nvSpPr>
        <p:spPr>
          <a:xfrm rot="5400000">
            <a:off x="6675192" y="3158593"/>
            <a:ext cx="662981" cy="625683"/>
          </a:xfrm>
          <a:prstGeom prst="bentArrow">
            <a:avLst>
              <a:gd name="adj1" fmla="val 25000"/>
              <a:gd name="adj2" fmla="val 34738"/>
              <a:gd name="adj3" fmla="val 44472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57575-4791-F54F-B0C7-93C72C00EC2B}"/>
              </a:ext>
            </a:extLst>
          </p:cNvPr>
          <p:cNvSpPr txBox="1"/>
          <p:nvPr/>
        </p:nvSpPr>
        <p:spPr>
          <a:xfrm flipH="1">
            <a:off x="6460450" y="3848254"/>
            <a:ext cx="17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ATGCGAGATGA</a:t>
            </a:r>
          </a:p>
          <a:p>
            <a:r>
              <a:rPr lang="en-US"/>
              <a:t>CTAGATCGATAA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74676784-830E-624B-AD7B-1AECAA27067E}"/>
              </a:ext>
            </a:extLst>
          </p:cNvPr>
          <p:cNvSpPr/>
          <p:nvPr/>
        </p:nvSpPr>
        <p:spPr>
          <a:xfrm rot="16200000">
            <a:off x="3625663" y="4524760"/>
            <a:ext cx="662981" cy="625683"/>
          </a:xfrm>
          <a:prstGeom prst="bentArrow">
            <a:avLst>
              <a:gd name="adj1" fmla="val 25000"/>
              <a:gd name="adj2" fmla="val 34738"/>
              <a:gd name="adj3" fmla="val 44472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DFAFA78A-5D5B-DE4B-A7EA-6936C9191A20}"/>
              </a:ext>
            </a:extLst>
          </p:cNvPr>
          <p:cNvSpPr/>
          <p:nvPr/>
        </p:nvSpPr>
        <p:spPr>
          <a:xfrm rot="10800000">
            <a:off x="6577689" y="4608806"/>
            <a:ext cx="662981" cy="625683"/>
          </a:xfrm>
          <a:prstGeom prst="bentArrow">
            <a:avLst>
              <a:gd name="adj1" fmla="val 25000"/>
              <a:gd name="adj2" fmla="val 34738"/>
              <a:gd name="adj3" fmla="val 44472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684EED-F87E-2445-A4F6-20F9E14523B8}"/>
              </a:ext>
            </a:extLst>
          </p:cNvPr>
          <p:cNvSpPr txBox="1"/>
          <p:nvPr/>
        </p:nvSpPr>
        <p:spPr>
          <a:xfrm rot="19329232">
            <a:off x="3077704" y="2792318"/>
            <a:ext cx="97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DECODE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719CB-0A04-0847-B2FC-D25DAF85A2ED}"/>
              </a:ext>
            </a:extLst>
          </p:cNvPr>
          <p:cNvSpPr txBox="1"/>
          <p:nvPr/>
        </p:nvSpPr>
        <p:spPr>
          <a:xfrm rot="2637383">
            <a:off x="6915026" y="2820931"/>
            <a:ext cx="97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ENCODE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95BFC-954D-0D41-AADE-1D045BB0A3B8}"/>
              </a:ext>
            </a:extLst>
          </p:cNvPr>
          <p:cNvSpPr txBox="1"/>
          <p:nvPr/>
        </p:nvSpPr>
        <p:spPr>
          <a:xfrm rot="19072366">
            <a:off x="6761741" y="4952850"/>
            <a:ext cx="133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SYNTHESIZE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5CD1E-1747-6442-8DFB-6F3F2DA86289}"/>
              </a:ext>
            </a:extLst>
          </p:cNvPr>
          <p:cNvSpPr txBox="1"/>
          <p:nvPr/>
        </p:nvSpPr>
        <p:spPr>
          <a:xfrm rot="2429225">
            <a:off x="3042129" y="5083242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SEQUENCE</a:t>
            </a:r>
          </a:p>
        </p:txBody>
      </p:sp>
      <p:sp>
        <p:nvSpPr>
          <p:cNvPr id="25" name="Up-Down Arrow 15">
            <a:extLst>
              <a:ext uri="{FF2B5EF4-FFF2-40B4-BE49-F238E27FC236}">
                <a16:creationId xmlns:a16="http://schemas.microsoft.com/office/drawing/2014/main" id="{ECF16219-8C44-E04C-B130-B02AAF876AAD}"/>
              </a:ext>
            </a:extLst>
          </p:cNvPr>
          <p:cNvSpPr/>
          <p:nvPr/>
        </p:nvSpPr>
        <p:spPr>
          <a:xfrm>
            <a:off x="5308883" y="2417575"/>
            <a:ext cx="354834" cy="558208"/>
          </a:xfrm>
          <a:prstGeom prst="up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theinis(1).png">
            <a:extLst>
              <a:ext uri="{FF2B5EF4-FFF2-40B4-BE49-F238E27FC236}">
                <a16:creationId xmlns:a16="http://schemas.microsoft.com/office/drawing/2014/main" id="{53ECA024-E49B-5A4E-B009-D09452EAD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89" y="4819403"/>
            <a:ext cx="961788" cy="235387"/>
          </a:xfrm>
          <a:prstGeom prst="rect">
            <a:avLst/>
          </a:prstGeom>
        </p:spPr>
      </p:pic>
      <p:pic>
        <p:nvPicPr>
          <p:cNvPr id="27" name="Picture 26" descr="theinis(1).png">
            <a:extLst>
              <a:ext uri="{FF2B5EF4-FFF2-40B4-BE49-F238E27FC236}">
                <a16:creationId xmlns:a16="http://schemas.microsoft.com/office/drawing/2014/main" id="{3FD1E34B-95EF-6845-BA7F-CA9767ED6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01" y="5089496"/>
            <a:ext cx="961788" cy="235387"/>
          </a:xfrm>
          <a:prstGeom prst="rect">
            <a:avLst/>
          </a:prstGeom>
        </p:spPr>
      </p:pic>
      <p:pic>
        <p:nvPicPr>
          <p:cNvPr id="28" name="Picture 27" descr="theinis(1).png">
            <a:extLst>
              <a:ext uri="{FF2B5EF4-FFF2-40B4-BE49-F238E27FC236}">
                <a16:creationId xmlns:a16="http://schemas.microsoft.com/office/drawing/2014/main" id="{60725391-1081-E74F-8B4E-DA335FA4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89" y="5349978"/>
            <a:ext cx="961788" cy="235387"/>
          </a:xfrm>
          <a:prstGeom prst="rect">
            <a:avLst/>
          </a:prstGeom>
        </p:spPr>
      </p:pic>
      <p:pic>
        <p:nvPicPr>
          <p:cNvPr id="29" name="Picture 28" descr="theinis(1).png">
            <a:extLst>
              <a:ext uri="{FF2B5EF4-FFF2-40B4-BE49-F238E27FC236}">
                <a16:creationId xmlns:a16="http://schemas.microsoft.com/office/drawing/2014/main" id="{82E09E74-408E-D641-A636-B1EFB38A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95" y="4736477"/>
            <a:ext cx="961788" cy="2353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D54FCC-E335-8647-AB87-CCF3398CDAB2}"/>
              </a:ext>
            </a:extLst>
          </p:cNvPr>
          <p:cNvSpPr txBox="1"/>
          <p:nvPr/>
        </p:nvSpPr>
        <p:spPr>
          <a:xfrm flipH="1">
            <a:off x="3004771" y="3802886"/>
            <a:ext cx="17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AtgcGAcAtgA</a:t>
            </a:r>
            <a:endParaRPr lang="en-US"/>
          </a:p>
          <a:p>
            <a:r>
              <a:rPr lang="en-US" err="1"/>
              <a:t>cTAgatCGataA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6B310C-7674-FA49-9190-8535DA0E48A7}"/>
              </a:ext>
            </a:extLst>
          </p:cNvPr>
          <p:cNvSpPr txBox="1"/>
          <p:nvPr/>
        </p:nvSpPr>
        <p:spPr>
          <a:xfrm flipH="1">
            <a:off x="3646761" y="2016670"/>
            <a:ext cx="39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“Jane Adams, </a:t>
            </a:r>
            <a:r>
              <a:rPr lang="en-US" err="1"/>
              <a:t>Oxenthorpe</a:t>
            </a:r>
            <a:r>
              <a:rPr lang="en-US"/>
              <a:t> Rd, </a:t>
            </a:r>
            <a:r>
              <a:rPr lang="en-US" err="1"/>
              <a:t>Puddleby</a:t>
            </a:r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96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20" grpId="0" animBg="1"/>
      <p:bldP spid="21" grpId="0"/>
      <p:bldP spid="22" grpId="0"/>
      <p:bldP spid="23" grpId="0"/>
      <p:bldP spid="24" grpId="0"/>
      <p:bldP spid="25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D4B1C4CB922B40A4504DC8832B7568" ma:contentTypeVersion="13" ma:contentTypeDescription="Opret et nyt dokument." ma:contentTypeScope="" ma:versionID="0844ab6dc00835b673f60b89e305a783">
  <xsd:schema xmlns:xsd="http://www.w3.org/2001/XMLSchema" xmlns:xs="http://www.w3.org/2001/XMLSchema" xmlns:p="http://schemas.microsoft.com/office/2006/metadata/properties" xmlns:ns2="44e210e8-f3cf-4b86-8e19-0e103c550aa6" xmlns:ns3="ecdd09f5-d67d-4391-a2d6-bcafcc6e739e" targetNamespace="http://schemas.microsoft.com/office/2006/metadata/properties" ma:root="true" ma:fieldsID="ab71554e4acb1f9e1afcd97d84b714b9" ns2:_="" ns3:_="">
    <xsd:import namespace="44e210e8-f3cf-4b86-8e19-0e103c550aa6"/>
    <xsd:import namespace="ecdd09f5-d67d-4391-a2d6-bcafcc6e7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210e8-f3cf-4b86-8e19-0e103c550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7df8619d-ff31-4982-ad5c-b33dabae47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d09f5-d67d-4391-a2d6-bcafcc6e73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72a803e-e365-41b2-bd81-cf7f1b33729d}" ma:internalName="TaxCatchAll" ma:showField="CatchAllData" ma:web="ecdd09f5-d67d-4391-a2d6-bcafcc6e7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CC047C-376D-4064-8B8B-9E753589B178}"/>
</file>

<file path=customXml/itemProps2.xml><?xml version="1.0" encoding="utf-8"?>
<ds:datastoreItem xmlns:ds="http://schemas.openxmlformats.org/officeDocument/2006/customXml" ds:itemID="{309F1FB7-D89E-4442-B420-F534C3A9C51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Microsoft Macintosh PowerPoint</Application>
  <PresentationFormat>Widescreen</PresentationFormat>
  <Paragraphs>159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System Font Regular</vt:lpstr>
      <vt:lpstr>Office Theme</vt:lpstr>
      <vt:lpstr>Using Synthetic DNA to Archive Data</vt:lpstr>
      <vt:lpstr>Problems with Tape (and Storage in general)</vt:lpstr>
      <vt:lpstr>Current Solutions</vt:lpstr>
      <vt:lpstr>Net effect: Media Obsolescence</vt:lpstr>
      <vt:lpstr>Why DNA?</vt:lpstr>
      <vt:lpstr>Why DNA?</vt:lpstr>
      <vt:lpstr>Why DNA?</vt:lpstr>
      <vt:lpstr>Deoxyribonucleic Acid (DNA)</vt:lpstr>
      <vt:lpstr>Storing Information in DNA</vt:lpstr>
      <vt:lpstr>Encoding Information in DNA</vt:lpstr>
      <vt:lpstr>Encoding Information in DNA</vt:lpstr>
      <vt:lpstr>Status &amp; Outlook</vt:lpstr>
      <vt:lpstr>DNA Storage Today</vt:lpstr>
      <vt:lpstr>Trends Sequencing Cost</vt:lpstr>
      <vt:lpstr>Trends Synthesis</vt:lpstr>
      <vt:lpstr>Tackling Write Cost</vt:lpstr>
      <vt:lpstr>Scaling Writing</vt:lpstr>
      <vt:lpstr>DNA Nanostructures</vt:lpstr>
      <vt:lpstr>Status &amp; Outlook</vt:lpstr>
      <vt:lpstr>Writing to Nanostructures</vt:lpstr>
      <vt:lpstr>Our Research Directions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 Appuswamy</dc:creator>
  <cp:lastModifiedBy>Heinis, Thomas</cp:lastModifiedBy>
  <cp:revision>1</cp:revision>
  <cp:lastPrinted>2023-03-02T16:51:17Z</cp:lastPrinted>
  <dcterms:created xsi:type="dcterms:W3CDTF">2019-01-07T09:18:14Z</dcterms:created>
  <dcterms:modified xsi:type="dcterms:W3CDTF">2023-12-11T12:10:28Z</dcterms:modified>
</cp:coreProperties>
</file>