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Work Sans Medium"/>
      <p:regular r:id="rId14"/>
      <p:bold r:id="rId15"/>
      <p:italic r:id="rId16"/>
      <p:boldItalic r:id="rId17"/>
    </p:embeddedFont>
    <p:embeddedFont>
      <p:font typeface="Work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BC58AD-FD60-4574-9979-1C03FDC7F837}">
  <a:tblStyle styleId="{87BC58AD-FD60-4574-9979-1C03FDC7F8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WorkSans-regular.fntdata"/><Relationship Id="rId8" Type="http://schemas.openxmlformats.org/officeDocument/2006/relationships/slide" Target="slides/slide2.xml"/><Relationship Id="rId21" Type="http://schemas.openxmlformats.org/officeDocument/2006/relationships/font" Target="fonts/WorkSans-boldItalic.fntdata"/><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font" Target="fonts/WorkSansMedium-boldItalic.fntdata"/><Relationship Id="rId7" Type="http://schemas.openxmlformats.org/officeDocument/2006/relationships/slide" Target="slides/slide1.xml"/><Relationship Id="rId20" Type="http://schemas.openxmlformats.org/officeDocument/2006/relationships/font" Target="fonts/WorkSans-italic.fntdata"/><Relationship Id="rId2" Type="http://schemas.openxmlformats.org/officeDocument/2006/relationships/viewProps" Target="viewProps.xml"/><Relationship Id="rId16" Type="http://schemas.openxmlformats.org/officeDocument/2006/relationships/font" Target="fonts/WorkSansMedium-italic.fntdata"/><Relationship Id="rId11" Type="http://schemas.openxmlformats.org/officeDocument/2006/relationships/slide" Target="slides/slide5.xml"/><Relationship Id="rId1" Type="http://schemas.openxmlformats.org/officeDocument/2006/relationships/theme" Target="theme/theme2.xml"/><Relationship Id="rId6" Type="http://schemas.openxmlformats.org/officeDocument/2006/relationships/notesMaster" Target="notesMasters/notesMaster1.xml"/><Relationship Id="rId15" Type="http://schemas.openxmlformats.org/officeDocument/2006/relationships/font" Target="fonts/WorkSansMedium-bold.fntdata"/><Relationship Id="rId5" Type="http://schemas.openxmlformats.org/officeDocument/2006/relationships/slideMaster" Target="slideMasters/slideMaster1.xml"/><Relationship Id="rId23"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font" Target="fonts/WorkSans-bold.fntdata"/><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font" Target="fonts/WorkSansMedium-regular.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7bd337bfd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7bd337bfd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300"/>
              </a:spcBef>
              <a:spcAft>
                <a:spcPts val="0"/>
              </a:spcAft>
              <a:buSzPts val="1100"/>
              <a:buChar char="●"/>
            </a:pPr>
            <a:r>
              <a:rPr lang="en" sz="1450">
                <a:solidFill>
                  <a:srgbClr val="1A1A1A"/>
                </a:solidFill>
                <a:highlight>
                  <a:srgbClr val="FFFFFF"/>
                </a:highlight>
              </a:rPr>
              <a:t>This is </a:t>
            </a:r>
            <a:r>
              <a:rPr lang="en" sz="1450">
                <a:solidFill>
                  <a:srgbClr val="1A1A1A"/>
                </a:solidFill>
                <a:highlight>
                  <a:srgbClr val="FFFFFF"/>
                </a:highlight>
              </a:rPr>
              <a:t>exacerbated</a:t>
            </a:r>
            <a:r>
              <a:rPr lang="en" sz="1450">
                <a:solidFill>
                  <a:srgbClr val="1A1A1A"/>
                </a:solidFill>
                <a:highlight>
                  <a:srgbClr val="FFFFFF"/>
                </a:highlight>
              </a:rPr>
              <a:t> by ecommerce. By 2025, the number of packages delivered around the world is expected to climb to 200 billion, up from fewer than 90 billion in 2018</a:t>
            </a:r>
            <a:endParaRPr sz="1450">
              <a:solidFill>
                <a:srgbClr val="1A1A1A"/>
              </a:solidFill>
              <a:highlight>
                <a:srgbClr val="FFFFFF"/>
              </a:highlight>
            </a:endParaRPr>
          </a:p>
          <a:p>
            <a:pPr indent="-298450" lvl="0" marL="457200" rtl="0" algn="l">
              <a:lnSpc>
                <a:spcPct val="115000"/>
              </a:lnSpc>
              <a:spcBef>
                <a:spcPts val="0"/>
              </a:spcBef>
              <a:spcAft>
                <a:spcPts val="0"/>
              </a:spcAft>
              <a:buSzPts val="1100"/>
              <a:buChar char="●"/>
            </a:pPr>
            <a:r>
              <a:rPr lang="en" sz="1300">
                <a:solidFill>
                  <a:srgbClr val="606C71"/>
                </a:solidFill>
              </a:rPr>
              <a:t>Recently, cargo bike logistics has been put forward as a competitive, zero-emission candidate for replacing LGVs </a:t>
            </a:r>
            <a:endParaRPr sz="1300">
              <a:solidFill>
                <a:srgbClr val="606C71"/>
              </a:solidFill>
            </a:endParaRPr>
          </a:p>
          <a:p>
            <a:pPr indent="-311150" lvl="0" marL="457200" rtl="0" algn="l">
              <a:lnSpc>
                <a:spcPct val="115000"/>
              </a:lnSpc>
              <a:spcBef>
                <a:spcPts val="0"/>
              </a:spcBef>
              <a:spcAft>
                <a:spcPts val="0"/>
              </a:spcAft>
              <a:buClr>
                <a:srgbClr val="606C71"/>
              </a:buClr>
              <a:buSzPts val="1300"/>
              <a:buChar char="●"/>
            </a:pPr>
            <a:r>
              <a:rPr lang="en" sz="1300">
                <a:solidFill>
                  <a:srgbClr val="606C71"/>
                </a:solidFill>
              </a:rPr>
              <a:t>They cut pollution, decongest cities, emit a tenth of the CO2 emitted by an electric van, and take much less space on the roads, all this while moving significantly faster in dense urban areas. </a:t>
            </a:r>
            <a:endParaRPr sz="1300">
              <a:solidFill>
                <a:srgbClr val="606C71"/>
              </a:solidFill>
            </a:endParaRPr>
          </a:p>
          <a:p>
            <a:pPr indent="-311150" lvl="0" marL="457200" rtl="0" algn="l">
              <a:lnSpc>
                <a:spcPct val="115000"/>
              </a:lnSpc>
              <a:spcBef>
                <a:spcPts val="0"/>
              </a:spcBef>
              <a:spcAft>
                <a:spcPts val="0"/>
              </a:spcAft>
              <a:buClr>
                <a:srgbClr val="606C71"/>
              </a:buClr>
              <a:buSzPts val="1300"/>
              <a:buChar char="●"/>
            </a:pPr>
            <a:r>
              <a:rPr lang="en" sz="1300">
                <a:solidFill>
                  <a:srgbClr val="606C71"/>
                </a:solidFill>
              </a:rPr>
              <a:t>Due to their faster speeds, shorter parking times, and more efficient routes across cities, they can </a:t>
            </a:r>
            <a:r>
              <a:rPr b="1" lang="en" sz="1300">
                <a:solidFill>
                  <a:srgbClr val="606C71"/>
                </a:solidFill>
              </a:rPr>
              <a:t>out-compete traditional van logistics when operated effectively.</a:t>
            </a:r>
            <a:endParaRPr sz="1300">
              <a:solidFill>
                <a:srgbClr val="606C71"/>
              </a:solidFill>
            </a:endParaRPr>
          </a:p>
          <a:p>
            <a:pPr indent="-298450" lvl="0" marL="457200" rtl="0" algn="l">
              <a:lnSpc>
                <a:spcPct val="115000"/>
              </a:lnSpc>
              <a:spcBef>
                <a:spcPts val="0"/>
              </a:spcBef>
              <a:spcAft>
                <a:spcPts val="0"/>
              </a:spcAft>
              <a:buSzPts val="1100"/>
              <a:buChar char="●"/>
            </a:pPr>
            <a:r>
              <a:rPr lang="en" sz="1300">
                <a:solidFill>
                  <a:srgbClr val="606C71"/>
                </a:solidFill>
              </a:rPr>
              <a:t>in urban areas, experts usually estimate that cargo bikes can replace 25-50% of van deliveries. </a:t>
            </a:r>
            <a:endParaRPr b="1" sz="1300">
              <a:solidFill>
                <a:srgbClr val="606C71"/>
              </a:solidFill>
            </a:endParaRPr>
          </a:p>
          <a:p>
            <a:pPr indent="-311150" lvl="1" marL="914400" rtl="0" algn="l">
              <a:spcBef>
                <a:spcPts val="0"/>
              </a:spcBef>
              <a:spcAft>
                <a:spcPts val="0"/>
              </a:spcAft>
              <a:buClr>
                <a:srgbClr val="606C71"/>
              </a:buClr>
              <a:buSzPts val="1300"/>
              <a:buChar char="○"/>
            </a:pPr>
            <a:r>
              <a:rPr lang="en" sz="1300">
                <a:solidFill>
                  <a:srgbClr val="606C71"/>
                </a:solidFill>
              </a:rPr>
              <a:t>Transport for London estimated up to 14% of vans could be replaced by cycle freight by 2025 in areas where LGVs contribute to more than 60% of traffic.</a:t>
            </a:r>
            <a:endParaRPr sz="1300">
              <a:solidFill>
                <a:srgbClr val="606C71"/>
              </a:solidFill>
            </a:endParaRPr>
          </a:p>
          <a:p>
            <a:pPr indent="-311150" lvl="1" marL="914400" rtl="0" algn="l">
              <a:spcBef>
                <a:spcPts val="0"/>
              </a:spcBef>
              <a:spcAft>
                <a:spcPts val="0"/>
              </a:spcAft>
              <a:buClr>
                <a:srgbClr val="606C71"/>
              </a:buClr>
              <a:buSzPts val="1300"/>
              <a:buChar char="○"/>
            </a:pPr>
            <a:r>
              <a:rPr lang="en" sz="1300">
                <a:solidFill>
                  <a:srgbClr val="606C71"/>
                </a:solidFill>
              </a:rPr>
              <a:t>In the Netherlands, DHL </a:t>
            </a:r>
            <a:r>
              <a:rPr b="1" lang="en" sz="1300">
                <a:solidFill>
                  <a:srgbClr val="606C71"/>
                </a:solidFill>
              </a:rPr>
              <a:t>already makes 60% of inner-city deliveries by cargo bikes</a:t>
            </a:r>
            <a:r>
              <a:rPr lang="en" sz="1300">
                <a:solidFill>
                  <a:srgbClr val="606C71"/>
                </a:solidFill>
              </a:rPr>
              <a:t>. </a:t>
            </a:r>
            <a:endParaRPr sz="1300">
              <a:solidFill>
                <a:srgbClr val="606C71"/>
              </a:solidFill>
            </a:endParaRPr>
          </a:p>
          <a:p>
            <a:pPr indent="-311150" lvl="1" marL="914400" rtl="0" algn="l">
              <a:spcBef>
                <a:spcPts val="0"/>
              </a:spcBef>
              <a:spcAft>
                <a:spcPts val="0"/>
              </a:spcAft>
              <a:buClr>
                <a:srgbClr val="606C71"/>
              </a:buClr>
              <a:buSzPts val="1300"/>
              <a:buChar char="○"/>
            </a:pPr>
            <a:r>
              <a:rPr lang="en" sz="1300">
                <a:solidFill>
                  <a:srgbClr val="606C71"/>
                </a:solidFill>
              </a:rPr>
              <a:t>In Paris, up to 67% of operations could be replaced</a:t>
            </a:r>
            <a:endParaRPr sz="1300">
              <a:solidFill>
                <a:srgbClr val="606C71"/>
              </a:solidFill>
            </a:endParaRPr>
          </a:p>
          <a:p>
            <a:pPr indent="-298450" lvl="0" marL="457200" rtl="0" algn="l">
              <a:lnSpc>
                <a:spcPct val="115000"/>
              </a:lnSpc>
              <a:spcBef>
                <a:spcPts val="0"/>
              </a:spcBef>
              <a:spcAft>
                <a:spcPts val="0"/>
              </a:spcAft>
              <a:buSzPts val="1100"/>
              <a:buChar char="●"/>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7bd337bfd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7bd337bfd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606C71"/>
              </a:buClr>
              <a:buSzPts val="1300"/>
              <a:buChar char="●"/>
            </a:pPr>
            <a:r>
              <a:rPr lang="en" sz="1300">
                <a:solidFill>
                  <a:srgbClr val="606C71"/>
                </a:solidFill>
              </a:rPr>
              <a:t>While the effectiveness of cargo bikes as been shown in several studies and pilot programs by DHL, </a:t>
            </a:r>
            <a:r>
              <a:rPr lang="en" sz="1300">
                <a:solidFill>
                  <a:srgbClr val="606C71"/>
                </a:solidFill>
              </a:rPr>
              <a:t>legacy companies need to be convinced of the competitive advantages</a:t>
            </a:r>
            <a:endParaRPr sz="1300">
              <a:solidFill>
                <a:srgbClr val="606C71"/>
              </a:solidFill>
            </a:endParaRPr>
          </a:p>
          <a:p>
            <a:pPr indent="-311150" lvl="0" marL="457200" rtl="0" algn="l">
              <a:spcBef>
                <a:spcPts val="0"/>
              </a:spcBef>
              <a:spcAft>
                <a:spcPts val="0"/>
              </a:spcAft>
              <a:buClr>
                <a:srgbClr val="606C71"/>
              </a:buClr>
              <a:buSzPts val="1300"/>
              <a:buChar char="●"/>
            </a:pPr>
            <a:r>
              <a:rPr lang="en" sz="1300">
                <a:solidFill>
                  <a:srgbClr val="606C71"/>
                </a:solidFill>
              </a:rPr>
              <a:t>They work on tight margins and under high pressure and make data driven decisions</a:t>
            </a:r>
            <a:endParaRPr sz="1300">
              <a:solidFill>
                <a:srgbClr val="606C71"/>
              </a:solidFill>
            </a:endParaRPr>
          </a:p>
          <a:p>
            <a:pPr indent="-311150" lvl="0" marL="457200" rtl="0" algn="l">
              <a:spcBef>
                <a:spcPts val="0"/>
              </a:spcBef>
              <a:spcAft>
                <a:spcPts val="0"/>
              </a:spcAft>
              <a:buClr>
                <a:srgbClr val="606C71"/>
              </a:buClr>
              <a:buSzPts val="1300"/>
              <a:buChar char="●"/>
            </a:pPr>
            <a:r>
              <a:rPr lang="en" sz="1300">
                <a:solidFill>
                  <a:srgbClr val="606C71"/>
                </a:solidFill>
              </a:rPr>
              <a:t>They need a cost-effective way to compare van performance to cargo bikes. Prior models are too simplistic, and don’t capture the variability in driver and rider behaviour.</a:t>
            </a:r>
            <a:endParaRPr sz="1300">
              <a:solidFill>
                <a:srgbClr val="606C71"/>
              </a:solidFill>
            </a:endParaRPr>
          </a:p>
          <a:p>
            <a:pPr indent="-311150" lvl="0" marL="457200" rtl="0" algn="l">
              <a:spcBef>
                <a:spcPts val="0"/>
              </a:spcBef>
              <a:spcAft>
                <a:spcPts val="0"/>
              </a:spcAft>
              <a:buClr>
                <a:srgbClr val="606C71"/>
              </a:buClr>
              <a:buSzPts val="1300"/>
              <a:buChar char="●"/>
            </a:pPr>
            <a:r>
              <a:rPr lang="en" sz="1300">
                <a:solidFill>
                  <a:srgbClr val="606C71"/>
                </a:solidFill>
              </a:rPr>
              <a:t>The goal of this project is to model the delivery time of the two modes, so that van &amp; bike performance can be compared, </a:t>
            </a:r>
            <a:endParaRPr sz="1300">
              <a:solidFill>
                <a:srgbClr val="606C71"/>
              </a:solidFill>
            </a:endParaRPr>
          </a:p>
          <a:p>
            <a:pPr indent="-311150" lvl="0" marL="457200" rtl="0" algn="l">
              <a:spcBef>
                <a:spcPts val="0"/>
              </a:spcBef>
              <a:spcAft>
                <a:spcPts val="0"/>
              </a:spcAft>
              <a:buClr>
                <a:srgbClr val="606C71"/>
              </a:buClr>
              <a:buSzPts val="1300"/>
              <a:buChar char="●"/>
            </a:pPr>
            <a:r>
              <a:rPr lang="en" sz="1300">
                <a:solidFill>
                  <a:srgbClr val="606C71"/>
                </a:solidFill>
              </a:rPr>
              <a:t>Delivery time is comprised of travel time &amp; service time, and this specific presentation focuses on service time</a:t>
            </a:r>
            <a:endParaRPr sz="1300">
              <a:solidFill>
                <a:srgbClr val="606C71"/>
              </a:solidFill>
            </a:endParaRPr>
          </a:p>
          <a:p>
            <a:pPr indent="-311150" lvl="0" marL="457200" rtl="0" algn="l">
              <a:spcBef>
                <a:spcPts val="0"/>
              </a:spcBef>
              <a:spcAft>
                <a:spcPts val="0"/>
              </a:spcAft>
              <a:buClr>
                <a:srgbClr val="606C71"/>
              </a:buClr>
              <a:buSzPts val="1300"/>
              <a:buChar char="●"/>
            </a:pPr>
            <a:r>
              <a:rPr lang="en" sz="1300">
                <a:solidFill>
                  <a:srgbClr val="606C71"/>
                </a:solidFill>
              </a:rPr>
              <a:t>Which is a composition of time cruising for parking, unloading parcels, and walking to the destination, and applies regardless of whether bike or van</a:t>
            </a:r>
            <a:endParaRPr sz="1300">
              <a:solidFill>
                <a:srgbClr val="606C71"/>
              </a:solidFill>
            </a:endParaRPr>
          </a:p>
          <a:p>
            <a:pPr indent="-311150" lvl="1" marL="914400" rtl="0" algn="l">
              <a:spcBef>
                <a:spcPts val="0"/>
              </a:spcBef>
              <a:spcAft>
                <a:spcPts val="0"/>
              </a:spcAft>
              <a:buClr>
                <a:srgbClr val="606C71"/>
              </a:buClr>
              <a:buSzPts val="1300"/>
              <a:buChar char="○"/>
            </a:pPr>
            <a:r>
              <a:rPr lang="en" sz="1300">
                <a:solidFill>
                  <a:srgbClr val="606C71"/>
                </a:solidFill>
              </a:rPr>
              <a:t>Cruising for parking can take a significant amount of time in cities, with two cities finding...</a:t>
            </a:r>
            <a:endParaRPr sz="1300">
              <a:solidFill>
                <a:srgbClr val="606C71"/>
              </a:solidFill>
            </a:endParaRPr>
          </a:p>
          <a:p>
            <a:pPr indent="-311150" lvl="1" marL="914400" rtl="0" algn="l">
              <a:spcBef>
                <a:spcPts val="0"/>
              </a:spcBef>
              <a:spcAft>
                <a:spcPts val="0"/>
              </a:spcAft>
              <a:buClr>
                <a:srgbClr val="606C71"/>
              </a:buClr>
              <a:buSzPts val="1300"/>
              <a:buChar char="○"/>
            </a:pPr>
            <a:r>
              <a:rPr lang="en" sz="1300">
                <a:solidFill>
                  <a:srgbClr val="606C71"/>
                </a:solidFill>
              </a:rPr>
              <a:t>Walking to the destination can also be quite time consuming, taking 62% of the time in London</a:t>
            </a:r>
            <a:endParaRPr sz="1300">
              <a:solidFill>
                <a:srgbClr val="606C7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7bd337bfd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7bd337bfd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We aim to model the service times as a </a:t>
            </a:r>
            <a:r>
              <a:rPr lang="en"/>
              <a:t>function</a:t>
            </a:r>
            <a:r>
              <a:rPr lang="en"/>
              <a:t> of urban context, because package-level (height, weight, #, etc) can vary across data providers, and address-level information has privacy concerns.</a:t>
            </a:r>
            <a:endParaRPr/>
          </a:p>
          <a:p>
            <a:pPr indent="-298450" lvl="0" marL="457200" rtl="0" algn="l">
              <a:spcBef>
                <a:spcPts val="0"/>
              </a:spcBef>
              <a:spcAft>
                <a:spcPts val="0"/>
              </a:spcAft>
              <a:buSzPts val="1100"/>
              <a:buChar char="●"/>
            </a:pPr>
            <a:r>
              <a:rPr lang="en">
                <a:solidFill>
                  <a:schemeClr val="dk1"/>
                </a:solidFill>
              </a:rPr>
              <a:t>By urban setting, we mean high population density, concentration of administrative bodies and infrastructure and a diverse set of livelihood and income generation activities.</a:t>
            </a:r>
            <a:endParaRPr/>
          </a:p>
          <a:p>
            <a:pPr indent="-298450" lvl="0" marL="457200" rtl="0" algn="l">
              <a:spcBef>
                <a:spcPts val="0"/>
              </a:spcBef>
              <a:spcAft>
                <a:spcPts val="0"/>
              </a:spcAft>
              <a:buSzPts val="1100"/>
              <a:buChar char="●"/>
            </a:pPr>
            <a:r>
              <a:rPr lang="en"/>
              <a:t>To capture a </a:t>
            </a:r>
            <a:r>
              <a:rPr lang="en"/>
              <a:t>delivery</a:t>
            </a:r>
            <a:r>
              <a:rPr lang="en"/>
              <a:t>’s </a:t>
            </a:r>
            <a:r>
              <a:rPr lang="en"/>
              <a:t>surrounding</a:t>
            </a:r>
            <a:r>
              <a:rPr lang="en"/>
              <a:t> urban context, we use Uber H3, which tesselates the globe into hexagonal cells</a:t>
            </a:r>
            <a:endParaRPr/>
          </a:p>
          <a:p>
            <a:pPr indent="-298450" lvl="1" marL="914400" rtl="0" algn="l">
              <a:spcBef>
                <a:spcPts val="0"/>
              </a:spcBef>
              <a:spcAft>
                <a:spcPts val="0"/>
              </a:spcAft>
              <a:buSzPts val="1100"/>
              <a:buChar char="○"/>
            </a:pPr>
            <a:r>
              <a:rPr lang="en"/>
              <a:t>Uber H3 cells as it is applied </a:t>
            </a:r>
            <a:r>
              <a:rPr lang="en"/>
              <a:t>indiscriminately</a:t>
            </a:r>
            <a:r>
              <a:rPr lang="en"/>
              <a:t> everywhere, instead of localized divisions such as zip code or neighborhood boundaries</a:t>
            </a:r>
            <a:endParaRPr/>
          </a:p>
          <a:p>
            <a:pPr indent="-298450" lvl="1" marL="914400" rtl="0" algn="l">
              <a:spcBef>
                <a:spcPts val="0"/>
              </a:spcBef>
              <a:spcAft>
                <a:spcPts val="0"/>
              </a:spcAft>
              <a:buSzPts val="1100"/>
              <a:buChar char="○"/>
            </a:pPr>
            <a:r>
              <a:rPr lang="en"/>
              <a:t>Aids in transferability without knowing the specifics of the place! </a:t>
            </a:r>
            <a:endParaRPr/>
          </a:p>
          <a:p>
            <a:pPr indent="-298450" lvl="0" marL="457200" rtl="0" algn="l">
              <a:spcBef>
                <a:spcPts val="0"/>
              </a:spcBef>
              <a:spcAft>
                <a:spcPts val="0"/>
              </a:spcAft>
              <a:buSzPts val="1100"/>
              <a:buChar char="●"/>
            </a:pPr>
            <a:r>
              <a:rPr lang="en"/>
              <a:t>Once the space is split into hexagons, we use Openstreetmaps API to pull data and count the </a:t>
            </a:r>
            <a:r>
              <a:rPr lang="en"/>
              <a:t>category</a:t>
            </a:r>
            <a:r>
              <a:rPr lang="en"/>
              <a:t> </a:t>
            </a:r>
            <a:r>
              <a:rPr lang="en"/>
              <a:t>occurrences</a:t>
            </a:r>
            <a:r>
              <a:rPr lang="en"/>
              <a:t> in the hexagon</a:t>
            </a:r>
            <a:endParaRPr/>
          </a:p>
          <a:p>
            <a:pPr indent="-298450" lvl="1" marL="914400" rtl="0" algn="l">
              <a:spcBef>
                <a:spcPts val="0"/>
              </a:spcBef>
              <a:spcAft>
                <a:spcPts val="0"/>
              </a:spcAft>
              <a:buSzPts val="1100"/>
              <a:buChar char="○"/>
            </a:pPr>
            <a:r>
              <a:rPr lang="en"/>
              <a:t>It has &gt;1000 sub categories</a:t>
            </a:r>
            <a:endParaRPr/>
          </a:p>
          <a:p>
            <a:pPr indent="-298450" lvl="0" marL="457200" rtl="0" algn="l">
              <a:spcBef>
                <a:spcPts val="0"/>
              </a:spcBef>
              <a:spcAft>
                <a:spcPts val="0"/>
              </a:spcAft>
              <a:buSzPts val="1100"/>
              <a:buChar char="●"/>
            </a:pPr>
            <a:r>
              <a:rPr lang="en"/>
              <a:t>We have found the best hexagon cell size to be resolution 9, with an average side length of 174 meters</a:t>
            </a:r>
            <a:endParaRPr/>
          </a:p>
          <a:p>
            <a:pPr indent="-298450" lvl="0" marL="457200" rtl="0" algn="l">
              <a:spcBef>
                <a:spcPts val="0"/>
              </a:spcBef>
              <a:spcAft>
                <a:spcPts val="0"/>
              </a:spcAft>
              <a:buSzPts val="1100"/>
              <a:buChar char="●"/>
            </a:pPr>
            <a:r>
              <a:rPr lang="en"/>
              <a:t>The image to the left displays the process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eb70d8382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4eb70d8382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Amazon dataset is </a:t>
            </a:r>
            <a:r>
              <a:rPr lang="en"/>
              <a:t>anonymized</a:t>
            </a:r>
            <a:r>
              <a:rPr lang="en"/>
              <a:t> so we don’t know </a:t>
            </a:r>
            <a:r>
              <a:rPr lang="en"/>
              <a:t>the</a:t>
            </a:r>
            <a:r>
              <a:rPr lang="en"/>
              <a:t> </a:t>
            </a:r>
            <a:r>
              <a:rPr lang="en"/>
              <a:t>exact delivery location but an approximate location around it.</a:t>
            </a:r>
            <a:endParaRPr/>
          </a:p>
          <a:p>
            <a:pPr indent="-298450" lvl="0" marL="457200" rtl="0" algn="l">
              <a:spcBef>
                <a:spcPts val="0"/>
              </a:spcBef>
              <a:spcAft>
                <a:spcPts val="0"/>
              </a:spcAft>
              <a:buSzPts val="1100"/>
              <a:buChar char="●"/>
            </a:pPr>
            <a:r>
              <a:rPr lang="en"/>
              <a:t>Amazon Service Time comes from their internal model and is not empirical</a:t>
            </a:r>
            <a:endParaRPr/>
          </a:p>
          <a:p>
            <a:pPr indent="-298450" lvl="0" marL="457200" rtl="0" algn="l">
              <a:spcBef>
                <a:spcPts val="0"/>
              </a:spcBef>
              <a:spcAft>
                <a:spcPts val="0"/>
              </a:spcAft>
              <a:buSzPts val="1100"/>
              <a:buChar char="●"/>
            </a:pPr>
            <a:r>
              <a:rPr lang="en"/>
              <a:t>For London dataset the true service times are calculated based on the time difference when the rider comes in contact with the biofence and when he himself declares the completion of delivery via the app.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eb70d8382_2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4eb70d8382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fact that features that are deemed important are also the ones that one would think are relevant proves that our approach and high level methodology is correct!</a:t>
            </a:r>
            <a:br>
              <a:rPr lang="en"/>
            </a:br>
            <a:endParaRPr/>
          </a:p>
          <a:p>
            <a:pPr indent="-298450" lvl="0" marL="457200" rtl="0" algn="l">
              <a:spcBef>
                <a:spcPts val="0"/>
              </a:spcBef>
              <a:spcAft>
                <a:spcPts val="0"/>
              </a:spcAft>
              <a:buSzPts val="1100"/>
              <a:buChar char="●"/>
            </a:pPr>
            <a:r>
              <a:rPr lang="en"/>
              <a:t>The variance prediction is important because that highlights the importance of urban environments and type of vehicle performing the delivery. As we hope to see a clear difference in the predicted variance for service times across H3 cells between cargo bikes and vans!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eb70d8382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4eb70d8382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Generalizability here means that if we train our model on most of the most dense cities of the US, say Boston, then we would be able to transfer the learning to an another dense city elsewhere, say London. City with similar urban context should have similar service and navigation time predictions.</a:t>
            </a:r>
            <a:br>
              <a:rPr lang="en"/>
            </a:br>
            <a:endParaRPr/>
          </a:p>
          <a:p>
            <a:pPr indent="-298450" lvl="0" marL="457200" rtl="0" algn="l">
              <a:spcBef>
                <a:spcPts val="0"/>
              </a:spcBef>
              <a:spcAft>
                <a:spcPts val="0"/>
              </a:spcAft>
              <a:buSzPts val="1100"/>
              <a:buChar char="●"/>
            </a:pPr>
            <a:r>
              <a:rPr lang="en"/>
              <a:t>Variability in predictions for Vans will be higher because of the aforementioned reasons, i.e., traffic congestion, hard to find parking, time of the day etc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Twentieth Century"/>
              <a:buNone/>
              <a:defRPr b="1" sz="2800">
                <a:solidFill>
                  <a:schemeClr val="dk1"/>
                </a:solidFill>
                <a:latin typeface="Twentieth Century"/>
                <a:ea typeface="Twentieth Century"/>
                <a:cs typeface="Twentieth Century"/>
                <a:sym typeface="Twentieth Centur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Work Sans"/>
              <a:buChar char="●"/>
              <a:defRPr sz="1800">
                <a:solidFill>
                  <a:schemeClr val="dk2"/>
                </a:solidFill>
                <a:latin typeface="Work Sans"/>
                <a:ea typeface="Work Sans"/>
                <a:cs typeface="Work Sans"/>
                <a:sym typeface="Work Sans"/>
              </a:defRPr>
            </a:lvl1pPr>
            <a:lvl2pPr indent="-317500" lvl="1" marL="9144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indent="-317500" lvl="2" marL="13716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indent="-317500" lvl="3" marL="18288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indent="-317500" lvl="4" marL="22860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indent="-317500" lvl="5" marL="27432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indent="-317500" lvl="6" marL="32004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indent="-317500" lvl="7" marL="36576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indent="-317500" lvl="8" marL="41148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11" Type="http://schemas.openxmlformats.org/officeDocument/2006/relationships/image" Target="../media/image2.png"/><Relationship Id="rId10" Type="http://schemas.openxmlformats.org/officeDocument/2006/relationships/image" Target="../media/image11.png"/><Relationship Id="rId12" Type="http://schemas.openxmlformats.org/officeDocument/2006/relationships/image" Target="../media/image12.pn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github.com/MIT-CAVE/rc-cli/blob/main/templates/data_structures.md" TargetMode="External"/><Relationship Id="rId11" Type="http://schemas.openxmlformats.org/officeDocument/2006/relationships/image" Target="../media/image4.png"/><Relationship Id="rId10" Type="http://schemas.openxmlformats.org/officeDocument/2006/relationships/image" Target="../media/image14.png"/><Relationship Id="rId12" Type="http://schemas.openxmlformats.org/officeDocument/2006/relationships/image" Target="../media/image1.png"/><Relationship Id="rId9"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s://dl.acm.org/doi/abs/10.5555/3524938.3525190" TargetMode="External"/><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592175"/>
            <a:ext cx="83994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280">
                <a:latin typeface="Twentieth Century"/>
                <a:ea typeface="Twentieth Century"/>
                <a:cs typeface="Twentieth Century"/>
                <a:sym typeface="Twentieth Century"/>
              </a:rPr>
              <a:t>Modelling</a:t>
            </a:r>
            <a:r>
              <a:rPr lang="en" sz="3280">
                <a:latin typeface="Twentieth Century"/>
                <a:ea typeface="Twentieth Century"/>
                <a:cs typeface="Twentieth Century"/>
                <a:sym typeface="Twentieth Century"/>
              </a:rPr>
              <a:t> the performance of delivery vehicles across urban micro-regions to accelerate the transition to cargo-bike logistics</a:t>
            </a:r>
            <a:endParaRPr sz="3280">
              <a:latin typeface="Twentieth Century"/>
              <a:ea typeface="Twentieth Century"/>
              <a:cs typeface="Twentieth Century"/>
              <a:sym typeface="Twentieth Century"/>
            </a:endParaRPr>
          </a:p>
        </p:txBody>
      </p:sp>
      <p:cxnSp>
        <p:nvCxnSpPr>
          <p:cNvPr id="55" name="Google Shape;55;p13"/>
          <p:cNvCxnSpPr/>
          <p:nvPr/>
        </p:nvCxnSpPr>
        <p:spPr>
          <a:xfrm flipH="1" rot="10800000">
            <a:off x="398607" y="2995038"/>
            <a:ext cx="4905900" cy="2700"/>
          </a:xfrm>
          <a:prstGeom prst="straightConnector1">
            <a:avLst/>
          </a:prstGeom>
          <a:noFill/>
          <a:ln cap="flat" cmpd="sng" w="38100">
            <a:solidFill>
              <a:srgbClr val="000000"/>
            </a:solidFill>
            <a:prstDash val="solid"/>
            <a:round/>
            <a:headEnd len="sm" w="sm" type="none"/>
            <a:tailEnd len="sm" w="sm" type="none"/>
          </a:ln>
        </p:spPr>
      </p:cxnSp>
      <p:sp>
        <p:nvSpPr>
          <p:cNvPr id="56" name="Google Shape;56;p13"/>
          <p:cNvSpPr txBox="1"/>
          <p:nvPr/>
        </p:nvSpPr>
        <p:spPr>
          <a:xfrm>
            <a:off x="398600" y="3094525"/>
            <a:ext cx="4453200" cy="1416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Work Sans"/>
                <a:ea typeface="Work Sans"/>
                <a:cs typeface="Work Sans"/>
                <a:sym typeface="Work Sans"/>
              </a:rPr>
              <a:t>Max Schrader</a:t>
            </a:r>
            <a:r>
              <a:rPr lang="en" sz="1700">
                <a:solidFill>
                  <a:schemeClr val="dk1"/>
                </a:solidFill>
                <a:latin typeface="Work Sans"/>
                <a:ea typeface="Work Sans"/>
                <a:cs typeface="Work Sans"/>
                <a:sym typeface="Work Sans"/>
              </a:rPr>
              <a:t> </a:t>
            </a:r>
            <a:r>
              <a:rPr lang="en" sz="1700">
                <a:solidFill>
                  <a:schemeClr val="dk1"/>
                </a:solidFill>
                <a:latin typeface="Work Sans"/>
                <a:ea typeface="Work Sans"/>
                <a:cs typeface="Work Sans"/>
                <a:sym typeface="Work Sans"/>
              </a:rPr>
              <a:t>•</a:t>
            </a:r>
            <a:r>
              <a:rPr lang="en" sz="1700">
                <a:solidFill>
                  <a:schemeClr val="dk1"/>
                </a:solidFill>
                <a:latin typeface="Work Sans"/>
                <a:ea typeface="Work Sans"/>
                <a:cs typeface="Work Sans"/>
                <a:sym typeface="Work Sans"/>
              </a:rPr>
              <a:t> </a:t>
            </a:r>
            <a:r>
              <a:rPr lang="en" sz="1700">
                <a:solidFill>
                  <a:schemeClr val="dk1"/>
                </a:solidFill>
                <a:latin typeface="Work Sans"/>
                <a:ea typeface="Work Sans"/>
                <a:cs typeface="Work Sans"/>
                <a:sym typeface="Work Sans"/>
              </a:rPr>
              <a:t>Navish Kumar</a:t>
            </a:r>
            <a:r>
              <a:rPr lang="en" sz="1700">
                <a:solidFill>
                  <a:schemeClr val="dk1"/>
                </a:solidFill>
                <a:latin typeface="Work Sans"/>
                <a:ea typeface="Work Sans"/>
                <a:cs typeface="Work Sans"/>
                <a:sym typeface="Work Sans"/>
              </a:rPr>
              <a:t> • </a:t>
            </a:r>
            <a:r>
              <a:rPr lang="en" sz="1700">
                <a:latin typeface="Work Sans"/>
                <a:ea typeface="Work Sans"/>
                <a:cs typeface="Work Sans"/>
                <a:sym typeface="Work Sans"/>
              </a:rPr>
              <a:t>Akash Srivastava </a:t>
            </a:r>
            <a:r>
              <a:rPr lang="en" sz="1700">
                <a:solidFill>
                  <a:schemeClr val="dk1"/>
                </a:solidFill>
                <a:latin typeface="Work Sans"/>
                <a:ea typeface="Work Sans"/>
                <a:cs typeface="Work Sans"/>
                <a:sym typeface="Work Sans"/>
              </a:rPr>
              <a:t>•</a:t>
            </a:r>
            <a:r>
              <a:rPr lang="en" sz="1700">
                <a:latin typeface="Work Sans"/>
                <a:ea typeface="Work Sans"/>
                <a:cs typeface="Work Sans"/>
                <a:sym typeface="Work Sans"/>
              </a:rPr>
              <a:t> Kai Xu </a:t>
            </a:r>
            <a:r>
              <a:rPr lang="en" sz="1700">
                <a:solidFill>
                  <a:schemeClr val="dk1"/>
                </a:solidFill>
                <a:latin typeface="Work Sans"/>
                <a:ea typeface="Work Sans"/>
                <a:cs typeface="Work Sans"/>
                <a:sym typeface="Work Sans"/>
              </a:rPr>
              <a:t>•</a:t>
            </a:r>
            <a:r>
              <a:rPr lang="en" sz="1700">
                <a:latin typeface="Work Sans"/>
                <a:ea typeface="Work Sans"/>
                <a:cs typeface="Work Sans"/>
                <a:sym typeface="Work Sans"/>
              </a:rPr>
              <a:t> Esben Sørig </a:t>
            </a:r>
            <a:r>
              <a:rPr lang="en" sz="1700">
                <a:solidFill>
                  <a:schemeClr val="dk1"/>
                </a:solidFill>
                <a:latin typeface="Work Sans"/>
                <a:ea typeface="Work Sans"/>
                <a:cs typeface="Work Sans"/>
                <a:sym typeface="Work Sans"/>
              </a:rPr>
              <a:t>• </a:t>
            </a:r>
            <a:r>
              <a:rPr lang="en" sz="1700">
                <a:latin typeface="Work Sans"/>
                <a:ea typeface="Work Sans"/>
                <a:cs typeface="Work Sans"/>
                <a:sym typeface="Work Sans"/>
              </a:rPr>
              <a:t>Soonmyeong Yoon</a:t>
            </a:r>
            <a:r>
              <a:rPr lang="en" sz="1700">
                <a:solidFill>
                  <a:schemeClr val="dk1"/>
                </a:solidFill>
                <a:latin typeface="Work Sans"/>
                <a:ea typeface="Work Sans"/>
                <a:cs typeface="Work Sans"/>
                <a:sym typeface="Work Sans"/>
              </a:rPr>
              <a:t>•</a:t>
            </a:r>
            <a:r>
              <a:rPr lang="en" sz="1700">
                <a:solidFill>
                  <a:schemeClr val="dk1"/>
                </a:solidFill>
                <a:latin typeface="Work Sans"/>
                <a:ea typeface="Work Sans"/>
                <a:cs typeface="Work Sans"/>
                <a:sym typeface="Work Sans"/>
              </a:rPr>
              <a:t> Nico Collignon • Maria Astefanoaei</a:t>
            </a:r>
            <a:endParaRPr sz="1700">
              <a:latin typeface="Work Sans"/>
              <a:ea typeface="Work Sans"/>
              <a:cs typeface="Work Sans"/>
              <a:sym typeface="Work Sans"/>
            </a:endParaRPr>
          </a:p>
        </p:txBody>
      </p:sp>
      <p:pic>
        <p:nvPicPr>
          <p:cNvPr id="57" name="Google Shape;57;p13"/>
          <p:cNvPicPr preferRelativeResize="0"/>
          <p:nvPr/>
        </p:nvPicPr>
        <p:blipFill rotWithShape="1">
          <a:blip r:embed="rId3">
            <a:alphaModFix/>
          </a:blip>
          <a:srcRect b="31931" l="10233" r="10502" t="10388"/>
          <a:stretch/>
        </p:blipFill>
        <p:spPr>
          <a:xfrm>
            <a:off x="5813650" y="2234244"/>
            <a:ext cx="1051675" cy="765275"/>
          </a:xfrm>
          <a:prstGeom prst="rect">
            <a:avLst/>
          </a:prstGeom>
          <a:noFill/>
          <a:ln>
            <a:noFill/>
          </a:ln>
        </p:spPr>
      </p:pic>
      <p:sp>
        <p:nvSpPr>
          <p:cNvPr id="58" name="Google Shape;58;p13"/>
          <p:cNvSpPr txBox="1"/>
          <p:nvPr>
            <p:ph idx="12" type="sldNum"/>
          </p:nvPr>
        </p:nvSpPr>
        <p:spPr>
          <a:xfrm>
            <a:off x="8472458" y="45108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9" name="Google Shape;59;p13"/>
          <p:cNvPicPr preferRelativeResize="0"/>
          <p:nvPr/>
        </p:nvPicPr>
        <p:blipFill>
          <a:blip r:embed="rId4">
            <a:alphaModFix/>
          </a:blip>
          <a:stretch>
            <a:fillRect/>
          </a:stretch>
        </p:blipFill>
        <p:spPr>
          <a:xfrm>
            <a:off x="5276175" y="2973459"/>
            <a:ext cx="3278176" cy="349406"/>
          </a:xfrm>
          <a:prstGeom prst="rect">
            <a:avLst/>
          </a:prstGeom>
          <a:noFill/>
          <a:ln>
            <a:noFill/>
          </a:ln>
        </p:spPr>
      </p:pic>
      <p:pic>
        <p:nvPicPr>
          <p:cNvPr id="60" name="Google Shape;60;p13"/>
          <p:cNvPicPr preferRelativeResize="0"/>
          <p:nvPr/>
        </p:nvPicPr>
        <p:blipFill>
          <a:blip r:embed="rId5">
            <a:alphaModFix/>
          </a:blip>
          <a:stretch>
            <a:fillRect/>
          </a:stretch>
        </p:blipFill>
        <p:spPr>
          <a:xfrm>
            <a:off x="5276175" y="3322865"/>
            <a:ext cx="548699" cy="533143"/>
          </a:xfrm>
          <a:prstGeom prst="rect">
            <a:avLst/>
          </a:prstGeom>
          <a:noFill/>
          <a:ln>
            <a:noFill/>
          </a:ln>
        </p:spPr>
      </p:pic>
      <p:pic>
        <p:nvPicPr>
          <p:cNvPr id="61" name="Google Shape;61;p13"/>
          <p:cNvPicPr preferRelativeResize="0"/>
          <p:nvPr/>
        </p:nvPicPr>
        <p:blipFill rotWithShape="1">
          <a:blip r:embed="rId6">
            <a:alphaModFix/>
          </a:blip>
          <a:srcRect b="15828" l="0" r="0" t="16411"/>
          <a:stretch/>
        </p:blipFill>
        <p:spPr>
          <a:xfrm>
            <a:off x="7488744" y="3388243"/>
            <a:ext cx="1065605" cy="393601"/>
          </a:xfrm>
          <a:prstGeom prst="rect">
            <a:avLst/>
          </a:prstGeom>
          <a:noFill/>
          <a:ln>
            <a:noFill/>
          </a:ln>
        </p:spPr>
      </p:pic>
      <p:pic>
        <p:nvPicPr>
          <p:cNvPr id="62" name="Google Shape;62;p13"/>
          <p:cNvPicPr preferRelativeResize="0"/>
          <p:nvPr/>
        </p:nvPicPr>
        <p:blipFill>
          <a:blip r:embed="rId7">
            <a:alphaModFix/>
          </a:blip>
          <a:stretch>
            <a:fillRect/>
          </a:stretch>
        </p:blipFill>
        <p:spPr>
          <a:xfrm>
            <a:off x="7976250" y="3818920"/>
            <a:ext cx="578094" cy="560200"/>
          </a:xfrm>
          <a:prstGeom prst="rect">
            <a:avLst/>
          </a:prstGeom>
          <a:noFill/>
          <a:ln>
            <a:noFill/>
          </a:ln>
        </p:spPr>
      </p:pic>
      <p:pic>
        <p:nvPicPr>
          <p:cNvPr id="63" name="Google Shape;63;p13"/>
          <p:cNvPicPr preferRelativeResize="0"/>
          <p:nvPr/>
        </p:nvPicPr>
        <p:blipFill>
          <a:blip r:embed="rId8">
            <a:alphaModFix/>
          </a:blip>
          <a:stretch>
            <a:fillRect/>
          </a:stretch>
        </p:blipFill>
        <p:spPr>
          <a:xfrm>
            <a:off x="6266847" y="3818926"/>
            <a:ext cx="678075" cy="560188"/>
          </a:xfrm>
          <a:prstGeom prst="rect">
            <a:avLst/>
          </a:prstGeom>
          <a:noFill/>
          <a:ln>
            <a:noFill/>
          </a:ln>
        </p:spPr>
      </p:pic>
      <p:pic>
        <p:nvPicPr>
          <p:cNvPr id="64" name="Google Shape;64;p13"/>
          <p:cNvPicPr preferRelativeResize="0"/>
          <p:nvPr/>
        </p:nvPicPr>
        <p:blipFill>
          <a:blip r:embed="rId9">
            <a:alphaModFix/>
          </a:blip>
          <a:stretch>
            <a:fillRect/>
          </a:stretch>
        </p:blipFill>
        <p:spPr>
          <a:xfrm>
            <a:off x="5276184" y="3995656"/>
            <a:ext cx="678074" cy="206729"/>
          </a:xfrm>
          <a:prstGeom prst="rect">
            <a:avLst/>
          </a:prstGeom>
          <a:noFill/>
          <a:ln>
            <a:noFill/>
          </a:ln>
        </p:spPr>
      </p:pic>
      <p:pic>
        <p:nvPicPr>
          <p:cNvPr id="65" name="Google Shape;65;p13"/>
          <p:cNvPicPr preferRelativeResize="0"/>
          <p:nvPr/>
        </p:nvPicPr>
        <p:blipFill>
          <a:blip r:embed="rId10">
            <a:alphaModFix/>
          </a:blip>
          <a:stretch>
            <a:fillRect/>
          </a:stretch>
        </p:blipFill>
        <p:spPr>
          <a:xfrm>
            <a:off x="7257511" y="3890737"/>
            <a:ext cx="406150" cy="416567"/>
          </a:xfrm>
          <a:prstGeom prst="rect">
            <a:avLst/>
          </a:prstGeom>
          <a:noFill/>
          <a:ln>
            <a:noFill/>
          </a:ln>
        </p:spPr>
      </p:pic>
      <p:pic>
        <p:nvPicPr>
          <p:cNvPr id="66" name="Google Shape;66;p13"/>
          <p:cNvPicPr preferRelativeResize="0"/>
          <p:nvPr/>
        </p:nvPicPr>
        <p:blipFill>
          <a:blip r:embed="rId11">
            <a:alphaModFix/>
          </a:blip>
          <a:stretch>
            <a:fillRect/>
          </a:stretch>
        </p:blipFill>
        <p:spPr>
          <a:xfrm>
            <a:off x="5835000" y="3388233"/>
            <a:ext cx="1643618" cy="393600"/>
          </a:xfrm>
          <a:prstGeom prst="rect">
            <a:avLst/>
          </a:prstGeom>
          <a:noFill/>
          <a:ln>
            <a:noFill/>
          </a:ln>
        </p:spPr>
      </p:pic>
      <p:pic>
        <p:nvPicPr>
          <p:cNvPr id="67" name="Google Shape;67;p13"/>
          <p:cNvPicPr preferRelativeResize="0"/>
          <p:nvPr/>
        </p:nvPicPr>
        <p:blipFill>
          <a:blip r:embed="rId12">
            <a:alphaModFix/>
          </a:blip>
          <a:stretch>
            <a:fillRect/>
          </a:stretch>
        </p:blipFill>
        <p:spPr>
          <a:xfrm>
            <a:off x="6266850" y="4416216"/>
            <a:ext cx="1464674" cy="625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73" name="Google Shape;73;p14"/>
          <p:cNvSpPr txBox="1"/>
          <p:nvPr>
            <p:ph idx="1" type="body"/>
          </p:nvPr>
        </p:nvSpPr>
        <p:spPr>
          <a:xfrm>
            <a:off x="311700" y="1152475"/>
            <a:ext cx="5502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980000"/>
              </a:buClr>
              <a:buSzPts val="1800"/>
              <a:buChar char="−"/>
            </a:pPr>
            <a:r>
              <a:rPr lang="en"/>
              <a:t>T</a:t>
            </a:r>
            <a:r>
              <a:rPr lang="en"/>
              <a:t>he amount of </a:t>
            </a:r>
            <a:r>
              <a:rPr b="1" lang="en"/>
              <a:t>CO2 emissions</a:t>
            </a:r>
            <a:r>
              <a:rPr lang="en"/>
              <a:t> and </a:t>
            </a:r>
            <a:r>
              <a:rPr b="1" lang="en"/>
              <a:t>traffic congestion</a:t>
            </a:r>
            <a:r>
              <a:rPr lang="en"/>
              <a:t> caused by urban last-mile deliveries is estimated to increase </a:t>
            </a:r>
            <a:r>
              <a:rPr b="1" lang="en"/>
              <a:t>30% by 2030</a:t>
            </a:r>
            <a:r>
              <a:rPr b="1" baseline="30000" lang="en" sz="1667"/>
              <a:t>1</a:t>
            </a:r>
            <a:endParaRPr sz="1667"/>
          </a:p>
          <a:p>
            <a:pPr indent="-342900" lvl="0" marL="457200" rtl="0" algn="l">
              <a:spcBef>
                <a:spcPts val="0"/>
              </a:spcBef>
              <a:spcAft>
                <a:spcPts val="0"/>
              </a:spcAft>
              <a:buClr>
                <a:srgbClr val="274E13"/>
              </a:buClr>
              <a:buSzPts val="1800"/>
              <a:buChar char="+"/>
            </a:pPr>
            <a:r>
              <a:rPr lang="en"/>
              <a:t>In urban settings, there is a </a:t>
            </a:r>
            <a:r>
              <a:rPr b="1" lang="en"/>
              <a:t>better</a:t>
            </a:r>
            <a:r>
              <a:rPr lang="en"/>
              <a:t> solution: </a:t>
            </a:r>
            <a:r>
              <a:rPr b="1" lang="en"/>
              <a:t>cargo bikes!</a:t>
            </a:r>
            <a:endParaRPr/>
          </a:p>
          <a:p>
            <a:pPr indent="-317500" lvl="1" marL="914400" rtl="0" algn="l">
              <a:spcBef>
                <a:spcPts val="0"/>
              </a:spcBef>
              <a:spcAft>
                <a:spcPts val="0"/>
              </a:spcAft>
              <a:buClr>
                <a:srgbClr val="274E13"/>
              </a:buClr>
              <a:buSzPts val="1400"/>
              <a:buChar char="○"/>
            </a:pPr>
            <a:r>
              <a:rPr lang="en"/>
              <a:t>A study found that</a:t>
            </a:r>
            <a:r>
              <a:rPr b="1" lang="en"/>
              <a:t> 67% of daily van operations</a:t>
            </a:r>
            <a:r>
              <a:rPr lang="en"/>
              <a:t> of a large logistics operator in Paris could be </a:t>
            </a:r>
            <a:r>
              <a:rPr b="1" lang="en"/>
              <a:t>substituted by cargo-bikes at no extra cost</a:t>
            </a:r>
            <a:r>
              <a:rPr b="1" baseline="30000" lang="en" sz="1667"/>
              <a:t>2</a:t>
            </a:r>
            <a:endParaRPr b="1" baseline="30000" sz="1667"/>
          </a:p>
          <a:p>
            <a:pPr indent="-317500" lvl="1" marL="914400" rtl="0" algn="l">
              <a:spcBef>
                <a:spcPts val="0"/>
              </a:spcBef>
              <a:spcAft>
                <a:spcPts val="0"/>
              </a:spcAft>
              <a:buClr>
                <a:srgbClr val="274E13"/>
              </a:buClr>
              <a:buSzPts val="1400"/>
              <a:buChar char="○"/>
            </a:pPr>
            <a:r>
              <a:rPr lang="en"/>
              <a:t>In the Netherlands, DHL already makes 60% of inner-city deliveries by cargo bikes. </a:t>
            </a:r>
            <a:endParaRPr b="1" baseline="30000" sz="1667"/>
          </a:p>
        </p:txBody>
      </p:sp>
      <p:sp>
        <p:nvSpPr>
          <p:cNvPr id="74" name="Google Shape;74;p14"/>
          <p:cNvSpPr txBox="1"/>
          <p:nvPr/>
        </p:nvSpPr>
        <p:spPr>
          <a:xfrm>
            <a:off x="267750" y="4353650"/>
            <a:ext cx="8456100" cy="6183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2"/>
              </a:buClr>
              <a:buSzPts val="900"/>
              <a:buFont typeface="Work Sans"/>
              <a:buAutoNum type="arabicPeriod"/>
            </a:pPr>
            <a:r>
              <a:rPr lang="en" sz="900">
                <a:solidFill>
                  <a:schemeClr val="dk2"/>
                </a:solidFill>
                <a:latin typeface="Work Sans"/>
                <a:ea typeface="Work Sans"/>
                <a:cs typeface="Work Sans"/>
                <a:sym typeface="Work Sans"/>
              </a:rPr>
              <a:t>The future of the last-mile ecosystem. In World Econ. Forum, volume 1, pages 1–28, 202</a:t>
            </a:r>
            <a:endParaRPr sz="900">
              <a:solidFill>
                <a:schemeClr val="dk2"/>
              </a:solidFill>
              <a:latin typeface="Work Sans"/>
              <a:ea typeface="Work Sans"/>
              <a:cs typeface="Work Sans"/>
              <a:sym typeface="Work Sans"/>
            </a:endParaRPr>
          </a:p>
          <a:p>
            <a:pPr indent="-285750" lvl="0" marL="457200" rtl="0" algn="l">
              <a:lnSpc>
                <a:spcPct val="115000"/>
              </a:lnSpc>
              <a:spcBef>
                <a:spcPts val="0"/>
              </a:spcBef>
              <a:spcAft>
                <a:spcPts val="0"/>
              </a:spcAft>
              <a:buClr>
                <a:schemeClr val="dk2"/>
              </a:buClr>
              <a:buSzPts val="900"/>
              <a:buFont typeface="Work Sans"/>
              <a:buAutoNum type="arabicPeriod"/>
            </a:pPr>
            <a:r>
              <a:rPr lang="en" sz="900">
                <a:solidFill>
                  <a:schemeClr val="dk2"/>
                </a:solidFill>
                <a:latin typeface="Work Sans"/>
                <a:ea typeface="Work Sans"/>
                <a:cs typeface="Work Sans"/>
                <a:sym typeface="Work Sans"/>
              </a:rPr>
              <a:t>First and last miles by cargo </a:t>
            </a:r>
            <a:r>
              <a:rPr lang="en" sz="900">
                <a:solidFill>
                  <a:schemeClr val="dk2"/>
                </a:solidFill>
                <a:latin typeface="Work Sans"/>
                <a:ea typeface="Work Sans"/>
                <a:cs typeface="Work Sans"/>
                <a:sym typeface="Work Sans"/>
              </a:rPr>
              <a:t>bikes</a:t>
            </a:r>
            <a:r>
              <a:rPr lang="en" sz="900">
                <a:solidFill>
                  <a:schemeClr val="dk2"/>
                </a:solidFill>
                <a:latin typeface="Work Sans"/>
                <a:ea typeface="Work Sans"/>
                <a:cs typeface="Work Sans"/>
                <a:sym typeface="Work Sans"/>
              </a:rPr>
              <a:t>: Ecological commitment or economically feasible? the case of a parcel service company in paris. </a:t>
            </a:r>
            <a:r>
              <a:rPr i="1" lang="en" sz="900">
                <a:solidFill>
                  <a:schemeClr val="dk2"/>
                </a:solidFill>
                <a:latin typeface="Work Sans"/>
                <a:ea typeface="Work Sans"/>
                <a:cs typeface="Work Sans"/>
                <a:sym typeface="Work Sans"/>
              </a:rPr>
              <a:t>Transportation Research Record</a:t>
            </a:r>
            <a:endParaRPr sz="900">
              <a:solidFill>
                <a:schemeClr val="dk2"/>
              </a:solidFill>
              <a:latin typeface="Work Sans"/>
              <a:ea typeface="Work Sans"/>
              <a:cs typeface="Work Sans"/>
              <a:sym typeface="Work Sans"/>
            </a:endParaRPr>
          </a:p>
        </p:txBody>
      </p:sp>
      <p:cxnSp>
        <p:nvCxnSpPr>
          <p:cNvPr id="75" name="Google Shape;75;p14"/>
          <p:cNvCxnSpPr/>
          <p:nvPr/>
        </p:nvCxnSpPr>
        <p:spPr>
          <a:xfrm>
            <a:off x="376057" y="1017713"/>
            <a:ext cx="8391900" cy="600"/>
          </a:xfrm>
          <a:prstGeom prst="straightConnector1">
            <a:avLst/>
          </a:prstGeom>
          <a:noFill/>
          <a:ln cap="flat" cmpd="sng" w="38100">
            <a:solidFill>
              <a:srgbClr val="000000"/>
            </a:solidFill>
            <a:prstDash val="solid"/>
            <a:round/>
            <a:headEnd len="sm" w="sm" type="none"/>
            <a:tailEnd len="sm" w="sm" type="none"/>
          </a:ln>
        </p:spPr>
      </p:cxnSp>
      <p:pic>
        <p:nvPicPr>
          <p:cNvPr id="76" name="Google Shape;76;p14"/>
          <p:cNvPicPr preferRelativeResize="0"/>
          <p:nvPr/>
        </p:nvPicPr>
        <p:blipFill rotWithShape="1">
          <a:blip r:embed="rId3">
            <a:alphaModFix/>
          </a:blip>
          <a:srcRect b="31931" l="10233" r="10502" t="10388"/>
          <a:stretch/>
        </p:blipFill>
        <p:spPr>
          <a:xfrm>
            <a:off x="5813650" y="253044"/>
            <a:ext cx="1051675" cy="765275"/>
          </a:xfrm>
          <a:prstGeom prst="rect">
            <a:avLst/>
          </a:prstGeom>
          <a:noFill/>
          <a:ln>
            <a:noFill/>
          </a:ln>
        </p:spPr>
      </p:pic>
      <p:sp>
        <p:nvSpPr>
          <p:cNvPr id="77" name="Google Shape;7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8" name="Google Shape;78;p14"/>
          <p:cNvPicPr preferRelativeResize="0"/>
          <p:nvPr/>
        </p:nvPicPr>
        <p:blipFill>
          <a:blip r:embed="rId4">
            <a:alphaModFix/>
          </a:blip>
          <a:stretch>
            <a:fillRect/>
          </a:stretch>
        </p:blipFill>
        <p:spPr>
          <a:xfrm>
            <a:off x="5889850" y="1397925"/>
            <a:ext cx="2756449" cy="2216524"/>
          </a:xfrm>
          <a:prstGeom prst="rect">
            <a:avLst/>
          </a:prstGeom>
          <a:noFill/>
          <a:ln cap="flat" cmpd="sng" w="28575">
            <a:solidFill>
              <a:schemeClr val="dk2"/>
            </a:solidFill>
            <a:prstDash val="solid"/>
            <a:round/>
            <a:headEnd len="sm" w="sm" type="none"/>
            <a:tailEnd len="sm" w="sm" type="none"/>
          </a:ln>
        </p:spPr>
      </p:pic>
      <p:sp>
        <p:nvSpPr>
          <p:cNvPr id="79" name="Google Shape;79;p14"/>
          <p:cNvSpPr txBox="1"/>
          <p:nvPr/>
        </p:nvSpPr>
        <p:spPr>
          <a:xfrm>
            <a:off x="5889850" y="3614450"/>
            <a:ext cx="31080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900">
                <a:solidFill>
                  <a:schemeClr val="dk2"/>
                </a:solidFill>
                <a:latin typeface="Work Sans"/>
                <a:ea typeface="Work Sans"/>
                <a:cs typeface="Work Sans"/>
                <a:sym typeface="Work Sans"/>
              </a:rPr>
              <a:t>PedalMe cargo-bike in London (project partner)</a:t>
            </a:r>
            <a:endParaRPr sz="900">
              <a:solidFill>
                <a:schemeClr val="dk2"/>
              </a:solidFill>
              <a:latin typeface="Work Sans"/>
              <a:ea typeface="Work Sans"/>
              <a:cs typeface="Work Sans"/>
              <a:sym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idx="1" type="body"/>
          </p:nvPr>
        </p:nvSpPr>
        <p:spPr>
          <a:xfrm>
            <a:off x="311700" y="1076275"/>
            <a:ext cx="8520600" cy="1298400"/>
          </a:xfrm>
          <a:prstGeom prst="rect">
            <a:avLst/>
          </a:prstGeom>
        </p:spPr>
        <p:txBody>
          <a:bodyPr anchorCtr="0" anchor="t" bIns="91425" lIns="91425" spcFirstLastPara="1" rIns="91425" wrap="square" tIns="91425">
            <a:normAutofit lnSpcReduction="10000"/>
          </a:bodyPr>
          <a:lstStyle/>
          <a:p>
            <a:pPr indent="0" lvl="0" marL="0" rtl="0" algn="l">
              <a:lnSpc>
                <a:spcPct val="95000"/>
              </a:lnSpc>
              <a:spcBef>
                <a:spcPts val="0"/>
              </a:spcBef>
              <a:spcAft>
                <a:spcPts val="0"/>
              </a:spcAft>
              <a:buNone/>
            </a:pPr>
            <a:r>
              <a:rPr b="1" lang="en" sz="1700"/>
              <a:t>We need a Model</a:t>
            </a:r>
            <a:endParaRPr b="1" sz="1700"/>
          </a:p>
          <a:p>
            <a:pPr indent="-336550" lvl="0" marL="457200" rtl="0" algn="l">
              <a:lnSpc>
                <a:spcPct val="95000"/>
              </a:lnSpc>
              <a:spcBef>
                <a:spcPts val="1200"/>
              </a:spcBef>
              <a:spcAft>
                <a:spcPts val="0"/>
              </a:spcAft>
              <a:buSzPts val="1700"/>
              <a:buChar char="●"/>
            </a:pPr>
            <a:r>
              <a:rPr lang="en" sz="1700"/>
              <a:t>Legacy companies in LML operate on </a:t>
            </a:r>
            <a:r>
              <a:rPr b="1" lang="en" sz="1700"/>
              <a:t>tight margins / high pressure</a:t>
            </a:r>
            <a:endParaRPr b="1" sz="1700"/>
          </a:p>
          <a:p>
            <a:pPr indent="-336550" lvl="0" marL="457200" rtl="0" algn="l">
              <a:lnSpc>
                <a:spcPct val="95000"/>
              </a:lnSpc>
              <a:spcBef>
                <a:spcPts val="0"/>
              </a:spcBef>
              <a:spcAft>
                <a:spcPts val="0"/>
              </a:spcAft>
              <a:buSzPts val="1700"/>
              <a:buChar char="●"/>
            </a:pPr>
            <a:r>
              <a:rPr lang="en" sz="1700"/>
              <a:t>They need </a:t>
            </a:r>
            <a:r>
              <a:rPr b="1" lang="en" sz="1700"/>
              <a:t>a model</a:t>
            </a:r>
            <a:r>
              <a:rPr lang="en" sz="1700"/>
              <a:t> that captures the complexity of driver (and rider) behaviour </a:t>
            </a:r>
            <a:r>
              <a:rPr b="1" lang="en" sz="1700"/>
              <a:t>to convince them of the performance of cargo-bikes</a:t>
            </a:r>
            <a:endParaRPr b="1" sz="1700"/>
          </a:p>
        </p:txBody>
      </p:sp>
      <p:sp>
        <p:nvSpPr>
          <p:cNvPr id="85" name="Google Shape;85;p15"/>
          <p:cNvSpPr/>
          <p:nvPr/>
        </p:nvSpPr>
        <p:spPr>
          <a:xfrm>
            <a:off x="651875" y="2889325"/>
            <a:ext cx="8116200" cy="1527000"/>
          </a:xfrm>
          <a:prstGeom prst="flowChartAlternateProcess">
            <a:avLst/>
          </a:prstGeom>
          <a:solidFill>
            <a:schemeClr val="lt2"/>
          </a:solid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2892557" y="3213050"/>
            <a:ext cx="5652600" cy="935400"/>
          </a:xfrm>
          <a:prstGeom prst="roundRect">
            <a:avLst>
              <a:gd fmla="val 16667" name="adj"/>
            </a:avLst>
          </a:prstGeom>
          <a:noFill/>
          <a:ln cap="flat" cmpd="sng" w="38100">
            <a:solidFill>
              <a:srgbClr val="BB10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Transitioning to Cargo Bikes</a:t>
            </a:r>
            <a:endParaRPr/>
          </a:p>
        </p:txBody>
      </p:sp>
      <p:cxnSp>
        <p:nvCxnSpPr>
          <p:cNvPr id="88" name="Google Shape;88;p15"/>
          <p:cNvCxnSpPr/>
          <p:nvPr/>
        </p:nvCxnSpPr>
        <p:spPr>
          <a:xfrm>
            <a:off x="376057" y="1017713"/>
            <a:ext cx="8391900" cy="600"/>
          </a:xfrm>
          <a:prstGeom prst="straightConnector1">
            <a:avLst/>
          </a:prstGeom>
          <a:noFill/>
          <a:ln cap="flat" cmpd="sng" w="38100">
            <a:solidFill>
              <a:srgbClr val="000000"/>
            </a:solidFill>
            <a:prstDash val="solid"/>
            <a:round/>
            <a:headEnd len="sm" w="sm" type="none"/>
            <a:tailEnd len="sm" w="sm" type="none"/>
          </a:ln>
        </p:spPr>
      </p:cxnSp>
      <p:sp>
        <p:nvSpPr>
          <p:cNvPr id="89" name="Google Shape;89;p15"/>
          <p:cNvSpPr/>
          <p:nvPr/>
        </p:nvSpPr>
        <p:spPr>
          <a:xfrm>
            <a:off x="889040" y="3366349"/>
            <a:ext cx="1557000" cy="594300"/>
          </a:xfrm>
          <a:prstGeom prst="roundRect">
            <a:avLst>
              <a:gd fmla="val 16667" name="adj"/>
            </a:avLst>
          </a:prstGeom>
          <a:solidFill>
            <a:srgbClr val="38761D"/>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Work Sans Medium"/>
                <a:ea typeface="Work Sans Medium"/>
                <a:cs typeface="Work Sans Medium"/>
                <a:sym typeface="Work Sans Medium"/>
              </a:rPr>
              <a:t>Travel to Destination</a:t>
            </a:r>
            <a:endParaRPr sz="1300">
              <a:solidFill>
                <a:schemeClr val="lt1"/>
              </a:solidFill>
              <a:latin typeface="Work Sans Medium"/>
              <a:ea typeface="Work Sans Medium"/>
              <a:cs typeface="Work Sans Medium"/>
              <a:sym typeface="Work Sans Medium"/>
            </a:endParaRPr>
          </a:p>
        </p:txBody>
      </p:sp>
      <p:sp>
        <p:nvSpPr>
          <p:cNvPr id="90" name="Google Shape;90;p15"/>
          <p:cNvSpPr/>
          <p:nvPr/>
        </p:nvSpPr>
        <p:spPr>
          <a:xfrm>
            <a:off x="3038151" y="3385849"/>
            <a:ext cx="1557000" cy="594300"/>
          </a:xfrm>
          <a:prstGeom prst="roundRect">
            <a:avLst>
              <a:gd fmla="val 16667" name="adj"/>
            </a:avLst>
          </a:prstGeom>
          <a:solidFill>
            <a:srgbClr val="FB8C00"/>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Work Sans Medium"/>
                <a:ea typeface="Work Sans Medium"/>
                <a:cs typeface="Work Sans Medium"/>
                <a:sym typeface="Work Sans Medium"/>
              </a:rPr>
              <a:t>Cruising</a:t>
            </a:r>
            <a:r>
              <a:rPr lang="en" sz="1300">
                <a:solidFill>
                  <a:schemeClr val="lt1"/>
                </a:solidFill>
                <a:latin typeface="Work Sans Medium"/>
                <a:ea typeface="Work Sans Medium"/>
                <a:cs typeface="Work Sans Medium"/>
                <a:sym typeface="Work Sans Medium"/>
              </a:rPr>
              <a:t> for parking</a:t>
            </a:r>
            <a:endParaRPr sz="1300">
              <a:solidFill>
                <a:schemeClr val="lt1"/>
              </a:solidFill>
              <a:latin typeface="Work Sans Medium"/>
              <a:ea typeface="Work Sans Medium"/>
              <a:cs typeface="Work Sans Medium"/>
              <a:sym typeface="Work Sans Medium"/>
            </a:endParaRPr>
          </a:p>
        </p:txBody>
      </p:sp>
      <p:sp>
        <p:nvSpPr>
          <p:cNvPr id="91" name="Google Shape;91;p15"/>
          <p:cNvSpPr/>
          <p:nvPr/>
        </p:nvSpPr>
        <p:spPr>
          <a:xfrm>
            <a:off x="4927749" y="3385849"/>
            <a:ext cx="1557000" cy="594300"/>
          </a:xfrm>
          <a:prstGeom prst="roundRect">
            <a:avLst>
              <a:gd fmla="val 16667" name="adj"/>
            </a:avLst>
          </a:prstGeom>
          <a:solidFill>
            <a:srgbClr val="FB8C00"/>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Work Sans Medium"/>
                <a:ea typeface="Work Sans Medium"/>
                <a:cs typeface="Work Sans Medium"/>
                <a:sym typeface="Work Sans Medium"/>
              </a:rPr>
              <a:t>Unloading Parcels</a:t>
            </a:r>
            <a:endParaRPr sz="1300">
              <a:solidFill>
                <a:schemeClr val="lt1"/>
              </a:solidFill>
              <a:latin typeface="Work Sans Medium"/>
              <a:ea typeface="Work Sans Medium"/>
              <a:cs typeface="Work Sans Medium"/>
              <a:sym typeface="Work Sans Medium"/>
            </a:endParaRPr>
          </a:p>
        </p:txBody>
      </p:sp>
      <p:sp>
        <p:nvSpPr>
          <p:cNvPr id="92" name="Google Shape;92;p15"/>
          <p:cNvSpPr/>
          <p:nvPr/>
        </p:nvSpPr>
        <p:spPr>
          <a:xfrm>
            <a:off x="6817347" y="3366349"/>
            <a:ext cx="1557000" cy="594300"/>
          </a:xfrm>
          <a:prstGeom prst="roundRect">
            <a:avLst>
              <a:gd fmla="val 16667" name="adj"/>
            </a:avLst>
          </a:prstGeom>
          <a:solidFill>
            <a:srgbClr val="FB8C00"/>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Work Sans Medium"/>
                <a:ea typeface="Work Sans Medium"/>
                <a:cs typeface="Work Sans Medium"/>
                <a:sym typeface="Work Sans Medium"/>
              </a:rPr>
              <a:t>Walking to  Destination</a:t>
            </a:r>
            <a:endParaRPr sz="1300">
              <a:solidFill>
                <a:schemeClr val="lt1"/>
              </a:solidFill>
              <a:latin typeface="Work Sans Medium"/>
              <a:ea typeface="Work Sans Medium"/>
              <a:cs typeface="Work Sans Medium"/>
              <a:sym typeface="Work Sans Medium"/>
            </a:endParaRPr>
          </a:p>
        </p:txBody>
      </p:sp>
      <p:sp>
        <p:nvSpPr>
          <p:cNvPr id="93" name="Google Shape;93;p15"/>
          <p:cNvSpPr/>
          <p:nvPr/>
        </p:nvSpPr>
        <p:spPr>
          <a:xfrm>
            <a:off x="2512004" y="3555942"/>
            <a:ext cx="314700" cy="3108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4604156" y="3528017"/>
            <a:ext cx="310800" cy="3108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5" name="Google Shape;95;p15"/>
          <p:cNvSpPr/>
          <p:nvPr/>
        </p:nvSpPr>
        <p:spPr>
          <a:xfrm>
            <a:off x="6493740" y="3528017"/>
            <a:ext cx="314700" cy="3108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889050" y="2639725"/>
            <a:ext cx="1991400" cy="249600"/>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Work Sans"/>
                <a:ea typeface="Work Sans"/>
                <a:cs typeface="Work Sans"/>
                <a:sym typeface="Work Sans"/>
              </a:rPr>
              <a:t>Total Delivery</a:t>
            </a:r>
            <a:r>
              <a:rPr lang="en">
                <a:solidFill>
                  <a:schemeClr val="dk1"/>
                </a:solidFill>
                <a:latin typeface="Work Sans"/>
                <a:ea typeface="Work Sans"/>
                <a:cs typeface="Work Sans"/>
                <a:sym typeface="Work Sans"/>
              </a:rPr>
              <a:t> Time</a:t>
            </a:r>
            <a:endParaRPr b="0" i="0" sz="1400" u="none" cap="none" strike="noStrike">
              <a:solidFill>
                <a:schemeClr val="dk1"/>
              </a:solidFill>
              <a:latin typeface="Work Sans"/>
              <a:ea typeface="Work Sans"/>
              <a:cs typeface="Work Sans"/>
              <a:sym typeface="Work Sans"/>
            </a:endParaRPr>
          </a:p>
        </p:txBody>
      </p:sp>
      <p:pic>
        <p:nvPicPr>
          <p:cNvPr id="97" name="Google Shape;97;p15"/>
          <p:cNvPicPr preferRelativeResize="0"/>
          <p:nvPr/>
        </p:nvPicPr>
        <p:blipFill rotWithShape="1">
          <a:blip r:embed="rId3">
            <a:alphaModFix/>
          </a:blip>
          <a:srcRect b="31931" l="10233" r="10502" t="10388"/>
          <a:stretch/>
        </p:blipFill>
        <p:spPr>
          <a:xfrm>
            <a:off x="6194650" y="253044"/>
            <a:ext cx="1051675" cy="765275"/>
          </a:xfrm>
          <a:prstGeom prst="rect">
            <a:avLst/>
          </a:prstGeom>
          <a:noFill/>
          <a:ln>
            <a:noFill/>
          </a:ln>
        </p:spPr>
      </p:pic>
      <p:cxnSp>
        <p:nvCxnSpPr>
          <p:cNvPr id="98" name="Google Shape;98;p15"/>
          <p:cNvCxnSpPr>
            <a:stCxn id="92" idx="0"/>
            <a:endCxn id="99" idx="2"/>
          </p:cNvCxnSpPr>
          <p:nvPr/>
        </p:nvCxnSpPr>
        <p:spPr>
          <a:xfrm flipH="1" rot="10800000">
            <a:off x="7595847" y="2883349"/>
            <a:ext cx="209700" cy="483000"/>
          </a:xfrm>
          <a:prstGeom prst="straightConnector1">
            <a:avLst/>
          </a:prstGeom>
          <a:noFill/>
          <a:ln cap="flat" cmpd="sng" w="38100">
            <a:solidFill>
              <a:schemeClr val="dk2"/>
            </a:solidFill>
            <a:prstDash val="solid"/>
            <a:round/>
            <a:headEnd len="med" w="med" type="triangle"/>
            <a:tailEnd len="med" w="med" type="none"/>
          </a:ln>
        </p:spPr>
      </p:cxnSp>
      <p:sp>
        <p:nvSpPr>
          <p:cNvPr id="99" name="Google Shape;99;p15"/>
          <p:cNvSpPr txBox="1"/>
          <p:nvPr/>
        </p:nvSpPr>
        <p:spPr>
          <a:xfrm>
            <a:off x="6778500" y="2252100"/>
            <a:ext cx="20538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Work Sans"/>
                <a:ea typeface="Work Sans"/>
                <a:cs typeface="Work Sans"/>
                <a:sym typeface="Work Sans"/>
              </a:rPr>
              <a:t>62% of total time in London</a:t>
            </a:r>
            <a:r>
              <a:rPr b="1" baseline="30000" lang="en" sz="1500">
                <a:solidFill>
                  <a:schemeClr val="dk2"/>
                </a:solidFill>
                <a:latin typeface="Work Sans"/>
                <a:ea typeface="Work Sans"/>
                <a:cs typeface="Work Sans"/>
                <a:sym typeface="Work Sans"/>
              </a:rPr>
              <a:t>3</a:t>
            </a:r>
            <a:endParaRPr b="1" sz="800">
              <a:latin typeface="Work Sans"/>
              <a:ea typeface="Work Sans"/>
              <a:cs typeface="Work Sans"/>
              <a:sym typeface="Work Sans"/>
            </a:endParaRPr>
          </a:p>
        </p:txBody>
      </p:sp>
      <p:sp>
        <p:nvSpPr>
          <p:cNvPr id="100" name="Google Shape;100;p15"/>
          <p:cNvSpPr txBox="1"/>
          <p:nvPr/>
        </p:nvSpPr>
        <p:spPr>
          <a:xfrm>
            <a:off x="3802575" y="2220450"/>
            <a:ext cx="2053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Work Sans"/>
                <a:ea typeface="Work Sans"/>
                <a:cs typeface="Work Sans"/>
                <a:sym typeface="Work Sans"/>
              </a:rPr>
              <a:t>5.8 min</a:t>
            </a:r>
            <a:r>
              <a:rPr lang="en" sz="1300">
                <a:latin typeface="Work Sans"/>
                <a:ea typeface="Work Sans"/>
                <a:cs typeface="Work Sans"/>
                <a:sym typeface="Work Sans"/>
              </a:rPr>
              <a:t> in Seattle</a:t>
            </a:r>
            <a:r>
              <a:rPr b="1" baseline="30000" lang="en" sz="1500">
                <a:solidFill>
                  <a:schemeClr val="dk2"/>
                </a:solidFill>
                <a:latin typeface="Work Sans"/>
                <a:ea typeface="Work Sans"/>
                <a:cs typeface="Work Sans"/>
                <a:sym typeface="Work Sans"/>
              </a:rPr>
              <a:t>1</a:t>
            </a:r>
            <a:endParaRPr b="1" sz="800">
              <a:latin typeface="Work Sans"/>
              <a:ea typeface="Work Sans"/>
              <a:cs typeface="Work Sans"/>
              <a:sym typeface="Work Sans"/>
            </a:endParaRPr>
          </a:p>
          <a:p>
            <a:pPr indent="0" lvl="0" marL="0" rtl="0" algn="ctr">
              <a:spcBef>
                <a:spcPts val="0"/>
              </a:spcBef>
              <a:spcAft>
                <a:spcPts val="0"/>
              </a:spcAft>
              <a:buNone/>
            </a:pPr>
            <a:r>
              <a:rPr lang="en" sz="1300">
                <a:latin typeface="Work Sans"/>
                <a:ea typeface="Work Sans"/>
                <a:cs typeface="Work Sans"/>
                <a:sym typeface="Work Sans"/>
              </a:rPr>
              <a:t>24 min in NYC</a:t>
            </a:r>
            <a:r>
              <a:rPr b="1" baseline="30000" lang="en" sz="1500">
                <a:solidFill>
                  <a:schemeClr val="dk2"/>
                </a:solidFill>
                <a:latin typeface="Work Sans"/>
                <a:ea typeface="Work Sans"/>
                <a:cs typeface="Work Sans"/>
                <a:sym typeface="Work Sans"/>
              </a:rPr>
              <a:t>2</a:t>
            </a:r>
            <a:endParaRPr b="1" sz="800">
              <a:latin typeface="Work Sans"/>
              <a:ea typeface="Work Sans"/>
              <a:cs typeface="Work Sans"/>
              <a:sym typeface="Work Sans"/>
            </a:endParaRPr>
          </a:p>
        </p:txBody>
      </p:sp>
      <p:sp>
        <p:nvSpPr>
          <p:cNvPr id="101" name="Google Shape;101;p15"/>
          <p:cNvSpPr/>
          <p:nvPr/>
        </p:nvSpPr>
        <p:spPr>
          <a:xfrm>
            <a:off x="3038150" y="2963875"/>
            <a:ext cx="1414800" cy="249600"/>
          </a:xfrm>
          <a:prstGeom prst="roundRect">
            <a:avLst>
              <a:gd fmla="val 16667" name="adj"/>
            </a:avLst>
          </a:prstGeom>
          <a:solidFill>
            <a:srgbClr val="BB104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FFFFFF"/>
                </a:solidFill>
                <a:latin typeface="Work Sans"/>
                <a:ea typeface="Work Sans"/>
                <a:cs typeface="Work Sans"/>
                <a:sym typeface="Work Sans"/>
              </a:rPr>
              <a:t>Service</a:t>
            </a:r>
            <a:r>
              <a:rPr lang="en">
                <a:solidFill>
                  <a:srgbClr val="FFFFFF"/>
                </a:solidFill>
                <a:latin typeface="Work Sans"/>
                <a:ea typeface="Work Sans"/>
                <a:cs typeface="Work Sans"/>
                <a:sym typeface="Work Sans"/>
              </a:rPr>
              <a:t> Time</a:t>
            </a:r>
            <a:endParaRPr b="0" i="0" sz="1400" u="none" cap="none" strike="noStrike">
              <a:solidFill>
                <a:srgbClr val="FFFFFF"/>
              </a:solidFill>
              <a:latin typeface="Work Sans"/>
              <a:ea typeface="Work Sans"/>
              <a:cs typeface="Work Sans"/>
              <a:sym typeface="Work Sans"/>
            </a:endParaRPr>
          </a:p>
        </p:txBody>
      </p:sp>
      <p:cxnSp>
        <p:nvCxnSpPr>
          <p:cNvPr id="102" name="Google Shape;102;p15"/>
          <p:cNvCxnSpPr>
            <a:endCxn id="100" idx="2"/>
          </p:cNvCxnSpPr>
          <p:nvPr/>
        </p:nvCxnSpPr>
        <p:spPr>
          <a:xfrm flipH="1" rot="10800000">
            <a:off x="4485375" y="2866950"/>
            <a:ext cx="344100" cy="575700"/>
          </a:xfrm>
          <a:prstGeom prst="straightConnector1">
            <a:avLst/>
          </a:prstGeom>
          <a:noFill/>
          <a:ln cap="flat" cmpd="sng" w="38100">
            <a:solidFill>
              <a:schemeClr val="dk2"/>
            </a:solidFill>
            <a:prstDash val="solid"/>
            <a:round/>
            <a:headEnd len="med" w="med" type="triangle"/>
            <a:tailEnd len="med" w="med" type="none"/>
          </a:ln>
        </p:spPr>
      </p:cxnSp>
      <p:sp>
        <p:nvSpPr>
          <p:cNvPr id="103" name="Google Shape;103;p15"/>
          <p:cNvSpPr txBox="1"/>
          <p:nvPr/>
        </p:nvSpPr>
        <p:spPr>
          <a:xfrm>
            <a:off x="258225" y="4416325"/>
            <a:ext cx="8456100" cy="7050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chemeClr val="dk2"/>
              </a:buClr>
              <a:buSzPts val="800"/>
              <a:buFont typeface="Work Sans"/>
              <a:buAutoNum type="arabicPeriod"/>
            </a:pPr>
            <a:r>
              <a:rPr lang="en" sz="800">
                <a:solidFill>
                  <a:schemeClr val="dk2"/>
                </a:solidFill>
                <a:latin typeface="Work Sans"/>
                <a:ea typeface="Work Sans"/>
                <a:cs typeface="Work Sans"/>
                <a:sym typeface="Work Sans"/>
              </a:rPr>
              <a:t>Do commercial vehicles cruise for parking? Empirical evidence from seattle. </a:t>
            </a:r>
            <a:r>
              <a:rPr i="1" lang="en" sz="800">
                <a:solidFill>
                  <a:schemeClr val="dk2"/>
                </a:solidFill>
                <a:latin typeface="Work Sans"/>
                <a:ea typeface="Work Sans"/>
                <a:cs typeface="Work Sans"/>
                <a:sym typeface="Work Sans"/>
              </a:rPr>
              <a:t>Transport Policy, </a:t>
            </a:r>
            <a:r>
              <a:rPr lang="en" sz="800">
                <a:solidFill>
                  <a:schemeClr val="dk2"/>
                </a:solidFill>
                <a:latin typeface="Work Sans"/>
                <a:ea typeface="Work Sans"/>
                <a:cs typeface="Work Sans"/>
                <a:sym typeface="Work Sans"/>
              </a:rPr>
              <a:t>97:26–36, 2020.</a:t>
            </a:r>
            <a:endParaRPr sz="800">
              <a:solidFill>
                <a:schemeClr val="dk2"/>
              </a:solidFill>
              <a:latin typeface="Work Sans"/>
              <a:ea typeface="Work Sans"/>
              <a:cs typeface="Work Sans"/>
              <a:sym typeface="Work Sans"/>
            </a:endParaRPr>
          </a:p>
          <a:p>
            <a:pPr indent="-279400" lvl="0" marL="457200" rtl="0" algn="l">
              <a:lnSpc>
                <a:spcPct val="115000"/>
              </a:lnSpc>
              <a:spcBef>
                <a:spcPts val="0"/>
              </a:spcBef>
              <a:spcAft>
                <a:spcPts val="0"/>
              </a:spcAft>
              <a:buClr>
                <a:schemeClr val="dk2"/>
              </a:buClr>
              <a:buSzPts val="800"/>
              <a:buFont typeface="Work Sans"/>
              <a:buAutoNum type="arabicPeriod"/>
            </a:pPr>
            <a:r>
              <a:rPr lang="en" sz="800">
                <a:solidFill>
                  <a:schemeClr val="dk2"/>
                </a:solidFill>
                <a:latin typeface="Work Sans"/>
                <a:ea typeface="Work Sans"/>
                <a:cs typeface="Work Sans"/>
                <a:sym typeface="Work Sans"/>
              </a:rPr>
              <a:t>Impacts of freight parking policies in urban areas: The case of new york city. 2016</a:t>
            </a:r>
            <a:endParaRPr sz="800">
              <a:solidFill>
                <a:schemeClr val="dk2"/>
              </a:solidFill>
              <a:latin typeface="Work Sans"/>
              <a:ea typeface="Work Sans"/>
              <a:cs typeface="Work Sans"/>
              <a:sym typeface="Work Sans"/>
            </a:endParaRPr>
          </a:p>
          <a:p>
            <a:pPr indent="-279400" lvl="0" marL="457200" rtl="0" algn="l">
              <a:lnSpc>
                <a:spcPct val="115000"/>
              </a:lnSpc>
              <a:spcBef>
                <a:spcPts val="0"/>
              </a:spcBef>
              <a:spcAft>
                <a:spcPts val="0"/>
              </a:spcAft>
              <a:buClr>
                <a:schemeClr val="dk2"/>
              </a:buClr>
              <a:buSzPts val="800"/>
              <a:buFont typeface="Work Sans"/>
              <a:buAutoNum type="arabicPeriod"/>
            </a:pPr>
            <a:r>
              <a:rPr lang="en" sz="800">
                <a:solidFill>
                  <a:schemeClr val="dk2"/>
                </a:solidFill>
                <a:latin typeface="Work Sans"/>
                <a:ea typeface="Work Sans"/>
                <a:cs typeface="Work Sans"/>
                <a:sym typeface="Work Sans"/>
              </a:rPr>
              <a:t>Understanding the impact of e-commerce on last-mile light goods vehicle activity in urban areas: The case of london. </a:t>
            </a:r>
            <a:r>
              <a:rPr i="1" lang="en" sz="800">
                <a:solidFill>
                  <a:schemeClr val="dk2"/>
                </a:solidFill>
                <a:latin typeface="Work Sans"/>
                <a:ea typeface="Work Sans"/>
                <a:cs typeface="Work Sans"/>
                <a:sym typeface="Work Sans"/>
              </a:rPr>
              <a:t>Transportation Research Part D: Transport and Environment</a:t>
            </a:r>
            <a:r>
              <a:rPr lang="en" sz="800">
                <a:solidFill>
                  <a:schemeClr val="dk2"/>
                </a:solidFill>
                <a:latin typeface="Work Sans"/>
                <a:ea typeface="Work Sans"/>
                <a:cs typeface="Work Sans"/>
                <a:sym typeface="Work Sans"/>
              </a:rPr>
              <a:t>, 61:325–338, 2018.</a:t>
            </a:r>
            <a:endParaRPr sz="800">
              <a:solidFill>
                <a:schemeClr val="dk2"/>
              </a:solidFill>
              <a:latin typeface="Work Sans"/>
              <a:ea typeface="Work Sans"/>
              <a:cs typeface="Work Sans"/>
              <a:sym typeface="Work Sans"/>
            </a:endParaRPr>
          </a:p>
        </p:txBody>
      </p:sp>
      <p:sp>
        <p:nvSpPr>
          <p:cNvPr id="104" name="Google Shape;10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Service Times as a Function of Urban Context</a:t>
            </a:r>
            <a:endParaRPr/>
          </a:p>
        </p:txBody>
      </p:sp>
      <p:sp>
        <p:nvSpPr>
          <p:cNvPr id="110" name="Google Shape;110;p16"/>
          <p:cNvSpPr txBox="1"/>
          <p:nvPr>
            <p:ph idx="1" type="body"/>
          </p:nvPr>
        </p:nvSpPr>
        <p:spPr>
          <a:xfrm>
            <a:off x="311700" y="1152475"/>
            <a:ext cx="5508600" cy="2490300"/>
          </a:xfrm>
          <a:prstGeom prst="rect">
            <a:avLst/>
          </a:prstGeom>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None/>
            </a:pPr>
            <a:r>
              <a:rPr b="1" lang="en"/>
              <a:t>Dividing the City into Micro-Regions</a:t>
            </a:r>
            <a:endParaRPr b="1"/>
          </a:p>
          <a:p>
            <a:pPr indent="-308610" lvl="0" marL="457200" rtl="0" algn="l">
              <a:lnSpc>
                <a:spcPct val="100000"/>
              </a:lnSpc>
              <a:spcBef>
                <a:spcPts val="1200"/>
              </a:spcBef>
              <a:spcAft>
                <a:spcPts val="0"/>
              </a:spcAft>
              <a:buSzPct val="100000"/>
              <a:buChar char="●"/>
            </a:pPr>
            <a:r>
              <a:rPr lang="en"/>
              <a:t>Using </a:t>
            </a:r>
            <a:r>
              <a:rPr b="1" lang="en"/>
              <a:t>Uber H3</a:t>
            </a:r>
            <a:r>
              <a:rPr lang="en"/>
              <a:t> to </a:t>
            </a:r>
            <a:r>
              <a:rPr lang="en"/>
              <a:t>tessellate space into hexagons</a:t>
            </a:r>
            <a:endParaRPr b="1"/>
          </a:p>
          <a:p>
            <a:pPr indent="0" lvl="0" marL="0" rtl="0" algn="l">
              <a:lnSpc>
                <a:spcPct val="100000"/>
              </a:lnSpc>
              <a:spcBef>
                <a:spcPts val="1200"/>
              </a:spcBef>
              <a:spcAft>
                <a:spcPts val="0"/>
              </a:spcAft>
              <a:buNone/>
            </a:pPr>
            <a:r>
              <a:rPr b="1" lang="en"/>
              <a:t>Using OpenStreetMap tags as descriptors</a:t>
            </a:r>
            <a:endParaRPr b="1"/>
          </a:p>
          <a:p>
            <a:pPr indent="-308610" lvl="0" marL="457200" rtl="0" algn="l">
              <a:lnSpc>
                <a:spcPct val="100000"/>
              </a:lnSpc>
              <a:spcBef>
                <a:spcPts val="1200"/>
              </a:spcBef>
              <a:spcAft>
                <a:spcPts val="0"/>
              </a:spcAft>
              <a:buSzPct val="100000"/>
              <a:buChar char="●"/>
            </a:pPr>
            <a:r>
              <a:rPr lang="en"/>
              <a:t>More than 1000 </a:t>
            </a:r>
            <a:r>
              <a:rPr i="1" lang="en"/>
              <a:t>key:value</a:t>
            </a:r>
            <a:r>
              <a:rPr lang="en"/>
              <a:t> pairs</a:t>
            </a:r>
            <a:endParaRPr/>
          </a:p>
          <a:p>
            <a:pPr indent="0" lvl="0" marL="0" rtl="0" algn="l">
              <a:lnSpc>
                <a:spcPct val="100000"/>
              </a:lnSpc>
              <a:spcBef>
                <a:spcPts val="1200"/>
              </a:spcBef>
              <a:spcAft>
                <a:spcPts val="0"/>
              </a:spcAft>
              <a:buNone/>
            </a:pPr>
            <a:r>
              <a:rPr lang="en"/>
              <a:t>We aim to predict the distribution of service times inside an </a:t>
            </a:r>
            <a:r>
              <a:rPr b="1" lang="en"/>
              <a:t>H3 cell</a:t>
            </a:r>
            <a:endParaRPr b="1"/>
          </a:p>
          <a:p>
            <a:pPr indent="-308610" lvl="0" marL="457200" rtl="0" algn="l">
              <a:lnSpc>
                <a:spcPct val="100000"/>
              </a:lnSpc>
              <a:spcBef>
                <a:spcPts val="1200"/>
              </a:spcBef>
              <a:spcAft>
                <a:spcPts val="0"/>
              </a:spcAft>
              <a:buSzPct val="100000"/>
              <a:buChar char="●"/>
            </a:pPr>
            <a:r>
              <a:rPr lang="en"/>
              <a:t>Cell mean times </a:t>
            </a:r>
            <a:r>
              <a:rPr b="1" lang="en"/>
              <a:t>should be transferable </a:t>
            </a:r>
            <a:r>
              <a:rPr lang="en"/>
              <a:t>and less influenced </a:t>
            </a:r>
            <a:r>
              <a:rPr b="1" lang="en"/>
              <a:t>by package characteristics</a:t>
            </a:r>
            <a:r>
              <a:rPr lang="en"/>
              <a:t> </a:t>
            </a:r>
            <a:endParaRPr/>
          </a:p>
          <a:p>
            <a:pPr indent="-308610" lvl="0" marL="457200" rtl="0" algn="l">
              <a:lnSpc>
                <a:spcPct val="100000"/>
              </a:lnSpc>
              <a:spcBef>
                <a:spcPts val="0"/>
              </a:spcBef>
              <a:spcAft>
                <a:spcPts val="0"/>
              </a:spcAft>
              <a:buSzPct val="100000"/>
              <a:buChar char="●"/>
            </a:pPr>
            <a:r>
              <a:rPr lang="en"/>
              <a:t>Intra-cell variance is </a:t>
            </a:r>
            <a:r>
              <a:rPr b="1" lang="en"/>
              <a:t>high, </a:t>
            </a:r>
            <a:r>
              <a:rPr lang="en"/>
              <a:t>meaning it is important to understand not just the mean, but also the variance</a:t>
            </a:r>
            <a:endParaRPr/>
          </a:p>
        </p:txBody>
      </p:sp>
      <p:cxnSp>
        <p:nvCxnSpPr>
          <p:cNvPr id="111" name="Google Shape;111;p16"/>
          <p:cNvCxnSpPr/>
          <p:nvPr/>
        </p:nvCxnSpPr>
        <p:spPr>
          <a:xfrm>
            <a:off x="376057" y="1017713"/>
            <a:ext cx="8391900" cy="600"/>
          </a:xfrm>
          <a:prstGeom prst="straightConnector1">
            <a:avLst/>
          </a:prstGeom>
          <a:noFill/>
          <a:ln cap="flat" cmpd="sng" w="38100">
            <a:solidFill>
              <a:srgbClr val="000000"/>
            </a:solidFill>
            <a:prstDash val="solid"/>
            <a:round/>
            <a:headEnd len="sm" w="sm" type="none"/>
            <a:tailEnd len="sm" w="sm" type="none"/>
          </a:ln>
        </p:spPr>
      </p:cxnSp>
      <p:pic>
        <p:nvPicPr>
          <p:cNvPr id="112" name="Google Shape;112;p16"/>
          <p:cNvPicPr preferRelativeResize="0"/>
          <p:nvPr/>
        </p:nvPicPr>
        <p:blipFill rotWithShape="1">
          <a:blip r:embed="rId3">
            <a:alphaModFix/>
          </a:blip>
          <a:srcRect b="0" l="22600" r="0" t="0"/>
          <a:stretch/>
        </p:blipFill>
        <p:spPr>
          <a:xfrm>
            <a:off x="5999725" y="1417875"/>
            <a:ext cx="2925573" cy="3115151"/>
          </a:xfrm>
          <a:prstGeom prst="rect">
            <a:avLst/>
          </a:prstGeom>
          <a:noFill/>
          <a:ln>
            <a:noFill/>
          </a:ln>
        </p:spPr>
      </p:pic>
      <p:pic>
        <p:nvPicPr>
          <p:cNvPr id="113" name="Google Shape;113;p16"/>
          <p:cNvPicPr preferRelativeResize="0"/>
          <p:nvPr/>
        </p:nvPicPr>
        <p:blipFill rotWithShape="1">
          <a:blip r:embed="rId4">
            <a:alphaModFix/>
          </a:blip>
          <a:srcRect b="23915" l="6819" r="64635" t="19771"/>
          <a:stretch/>
        </p:blipFill>
        <p:spPr>
          <a:xfrm>
            <a:off x="5163875" y="1152475"/>
            <a:ext cx="775854" cy="765276"/>
          </a:xfrm>
          <a:prstGeom prst="rect">
            <a:avLst/>
          </a:prstGeom>
          <a:noFill/>
          <a:ln>
            <a:noFill/>
          </a:ln>
        </p:spPr>
      </p:pic>
      <p:sp>
        <p:nvSpPr>
          <p:cNvPr id="114" name="Google Shape;114;p16"/>
          <p:cNvSpPr/>
          <p:nvPr/>
        </p:nvSpPr>
        <p:spPr>
          <a:xfrm rot="-1869585">
            <a:off x="6054762" y="1684081"/>
            <a:ext cx="1534132" cy="249275"/>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 sz="1100">
                <a:solidFill>
                  <a:schemeClr val="dk1"/>
                </a:solidFill>
                <a:latin typeface="Work Sans"/>
                <a:ea typeface="Work Sans"/>
                <a:cs typeface="Work Sans"/>
                <a:sym typeface="Work Sans"/>
              </a:rPr>
              <a:t>892a3064b3bffff</a:t>
            </a:r>
            <a:endParaRPr sz="1100">
              <a:solidFill>
                <a:schemeClr val="dk1"/>
              </a:solidFill>
              <a:latin typeface="Work Sans"/>
              <a:ea typeface="Work Sans"/>
              <a:cs typeface="Work Sans"/>
              <a:sym typeface="Work Sans"/>
            </a:endParaRPr>
          </a:p>
        </p:txBody>
      </p:sp>
      <p:sp>
        <p:nvSpPr>
          <p:cNvPr id="115" name="Google Shape;115;p16"/>
          <p:cNvSpPr/>
          <p:nvPr/>
        </p:nvSpPr>
        <p:spPr>
          <a:xfrm rot="-3052176">
            <a:off x="5916436" y="1583447"/>
            <a:ext cx="228178" cy="623763"/>
          </a:xfrm>
          <a:prstGeom prst="downArrow">
            <a:avLst>
              <a:gd fmla="val 50000" name="adj1"/>
              <a:gd fmla="val 50000" name="adj2"/>
            </a:avLst>
          </a:prstGeom>
          <a:solidFill>
            <a:srgbClr val="BB104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a:solidFill>
                <a:srgbClr val="FFFFFF"/>
              </a:solidFill>
              <a:latin typeface="Work Sans"/>
              <a:ea typeface="Work Sans"/>
              <a:cs typeface="Work Sans"/>
              <a:sym typeface="Work Sans"/>
            </a:endParaRPr>
          </a:p>
        </p:txBody>
      </p:sp>
      <p:graphicFrame>
        <p:nvGraphicFramePr>
          <p:cNvPr id="116" name="Google Shape;116;p16"/>
          <p:cNvGraphicFramePr/>
          <p:nvPr/>
        </p:nvGraphicFramePr>
        <p:xfrm>
          <a:off x="455038" y="3846600"/>
          <a:ext cx="3000000" cy="3000000"/>
        </p:xfrm>
        <a:graphic>
          <a:graphicData uri="http://schemas.openxmlformats.org/drawingml/2006/table">
            <a:tbl>
              <a:tblPr>
                <a:noFill/>
                <a:tableStyleId>{87BC58AD-FD60-4574-9979-1C03FDC7F837}</a:tableStyleId>
              </a:tblPr>
              <a:tblGrid>
                <a:gridCol w="1292000"/>
                <a:gridCol w="2349750"/>
                <a:gridCol w="1771400"/>
              </a:tblGrid>
              <a:tr h="368175">
                <a:tc>
                  <a:txBody>
                    <a:bodyPr/>
                    <a:lstStyle/>
                    <a:p>
                      <a:pPr indent="0" lvl="0" marL="0" rtl="0" algn="l">
                        <a:spcBef>
                          <a:spcPts val="0"/>
                        </a:spcBef>
                        <a:spcAft>
                          <a:spcPts val="0"/>
                        </a:spcAft>
                        <a:buNone/>
                      </a:pPr>
                      <a:r>
                        <a:rPr b="1" lang="en">
                          <a:solidFill>
                            <a:schemeClr val="dk2"/>
                          </a:solidFill>
                          <a:latin typeface="Work Sans"/>
                          <a:ea typeface="Work Sans"/>
                          <a:cs typeface="Work Sans"/>
                          <a:sym typeface="Work Sans"/>
                        </a:rPr>
                        <a:t>building:yes</a:t>
                      </a:r>
                      <a:endParaRPr b="1">
                        <a:solidFill>
                          <a:schemeClr val="dk2"/>
                        </a:solidFill>
                        <a:latin typeface="Work Sans"/>
                        <a:ea typeface="Work Sans"/>
                        <a:cs typeface="Work Sans"/>
                        <a:sym typeface="Work Sa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BC5141">
                        <a:alpha val="45240"/>
                      </a:srgbClr>
                    </a:solidFill>
                  </a:tcPr>
                </a:tc>
                <a:tc>
                  <a:txBody>
                    <a:bodyPr/>
                    <a:lstStyle/>
                    <a:p>
                      <a:pPr indent="0" lvl="0" marL="0" rtl="0" algn="l">
                        <a:spcBef>
                          <a:spcPts val="0"/>
                        </a:spcBef>
                        <a:spcAft>
                          <a:spcPts val="0"/>
                        </a:spcAft>
                        <a:buNone/>
                      </a:pPr>
                      <a:r>
                        <a:rPr b="1" lang="en">
                          <a:solidFill>
                            <a:schemeClr val="dk2"/>
                          </a:solidFill>
                          <a:latin typeface="Work Sans"/>
                          <a:ea typeface="Work Sans"/>
                          <a:cs typeface="Work Sans"/>
                          <a:sym typeface="Work Sans"/>
                        </a:rPr>
                        <a:t>sport:american_football</a:t>
                      </a:r>
                      <a:endParaRPr b="1">
                        <a:solidFill>
                          <a:schemeClr val="dk2"/>
                        </a:solidFill>
                        <a:latin typeface="Work Sans"/>
                        <a:ea typeface="Work Sans"/>
                        <a:cs typeface="Work Sans"/>
                        <a:sym typeface="Work Sa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8F70D5">
                        <a:alpha val="52940"/>
                      </a:srgbClr>
                    </a:solidFill>
                  </a:tcPr>
                </a:tc>
                <a:tc>
                  <a:txBody>
                    <a:bodyPr/>
                    <a:lstStyle/>
                    <a:p>
                      <a:pPr indent="0" lvl="0" marL="0" rtl="0" algn="l">
                        <a:spcBef>
                          <a:spcPts val="0"/>
                        </a:spcBef>
                        <a:spcAft>
                          <a:spcPts val="0"/>
                        </a:spcAft>
                        <a:buNone/>
                      </a:pPr>
                      <a:r>
                        <a:rPr b="1" lang="en">
                          <a:solidFill>
                            <a:schemeClr val="dk2"/>
                          </a:solidFill>
                          <a:latin typeface="Work Sans"/>
                          <a:ea typeface="Work Sans"/>
                          <a:cs typeface="Work Sans"/>
                          <a:sym typeface="Work Sans"/>
                        </a:rPr>
                        <a:t>amenity:parking</a:t>
                      </a:r>
                      <a:endParaRPr b="1">
                        <a:solidFill>
                          <a:schemeClr val="dk2"/>
                        </a:solidFill>
                        <a:latin typeface="Work Sans"/>
                        <a:ea typeface="Work Sans"/>
                        <a:cs typeface="Work Sans"/>
                        <a:sym typeface="Work Sa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8286E7">
                        <a:alpha val="38690"/>
                      </a:srgbClr>
                    </a:solidFill>
                  </a:tcPr>
                </a:tc>
              </a:tr>
              <a:tr h="291750">
                <a:tc>
                  <a:txBody>
                    <a:bodyPr/>
                    <a:lstStyle/>
                    <a:p>
                      <a:pPr indent="0" lvl="0" marL="0" rtl="0" algn="r">
                        <a:spcBef>
                          <a:spcPts val="0"/>
                        </a:spcBef>
                        <a:spcAft>
                          <a:spcPts val="0"/>
                        </a:spcAft>
                        <a:buNone/>
                      </a:pPr>
                      <a:r>
                        <a:rPr lang="en" sz="1500">
                          <a:latin typeface="Work Sans"/>
                          <a:ea typeface="Work Sans"/>
                          <a:cs typeface="Work Sans"/>
                          <a:sym typeface="Work Sans"/>
                        </a:rPr>
                        <a:t>39</a:t>
                      </a:r>
                      <a:endParaRPr sz="1500">
                        <a:latin typeface="Work Sans"/>
                        <a:ea typeface="Work Sans"/>
                        <a:cs typeface="Work Sans"/>
                        <a:sym typeface="Work Sa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BC5141">
                        <a:alpha val="45240"/>
                      </a:srgbClr>
                    </a:solidFill>
                  </a:tcPr>
                </a:tc>
                <a:tc>
                  <a:txBody>
                    <a:bodyPr/>
                    <a:lstStyle/>
                    <a:p>
                      <a:pPr indent="0" lvl="0" marL="0" rtl="0" algn="r">
                        <a:spcBef>
                          <a:spcPts val="0"/>
                        </a:spcBef>
                        <a:spcAft>
                          <a:spcPts val="0"/>
                        </a:spcAft>
                        <a:buNone/>
                      </a:pPr>
                      <a:r>
                        <a:rPr lang="en" sz="1500">
                          <a:latin typeface="Work Sans"/>
                          <a:ea typeface="Work Sans"/>
                          <a:cs typeface="Work Sans"/>
                          <a:sym typeface="Work Sans"/>
                        </a:rPr>
                        <a:t>1</a:t>
                      </a:r>
                      <a:endParaRPr sz="1500">
                        <a:latin typeface="Work Sans"/>
                        <a:ea typeface="Work Sans"/>
                        <a:cs typeface="Work Sans"/>
                        <a:sym typeface="Work Sa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8F70D5">
                        <a:alpha val="52940"/>
                      </a:srgbClr>
                    </a:solidFill>
                  </a:tcPr>
                </a:tc>
                <a:tc>
                  <a:txBody>
                    <a:bodyPr/>
                    <a:lstStyle/>
                    <a:p>
                      <a:pPr indent="0" lvl="0" marL="0" rtl="0" algn="r">
                        <a:spcBef>
                          <a:spcPts val="0"/>
                        </a:spcBef>
                        <a:spcAft>
                          <a:spcPts val="0"/>
                        </a:spcAft>
                        <a:buNone/>
                      </a:pPr>
                      <a:r>
                        <a:rPr lang="en" sz="1500">
                          <a:latin typeface="Work Sans"/>
                          <a:ea typeface="Work Sans"/>
                          <a:cs typeface="Work Sans"/>
                          <a:sym typeface="Work Sans"/>
                        </a:rPr>
                        <a:t>1</a:t>
                      </a:r>
                      <a:endParaRPr sz="1500">
                        <a:latin typeface="Work Sans"/>
                        <a:ea typeface="Work Sans"/>
                        <a:cs typeface="Work Sans"/>
                        <a:sym typeface="Work Sa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8286E7">
                        <a:alpha val="38690"/>
                      </a:srgbClr>
                    </a:solidFill>
                  </a:tcPr>
                </a:tc>
              </a:tr>
            </a:tbl>
          </a:graphicData>
        </a:graphic>
      </p:graphicFrame>
      <p:sp>
        <p:nvSpPr>
          <p:cNvPr id="117" name="Google Shape;117;p16"/>
          <p:cNvSpPr/>
          <p:nvPr/>
        </p:nvSpPr>
        <p:spPr>
          <a:xfrm rot="4703675">
            <a:off x="5982102" y="3505292"/>
            <a:ext cx="228165" cy="623834"/>
          </a:xfrm>
          <a:prstGeom prst="downArrow">
            <a:avLst>
              <a:gd fmla="val 50000" name="adj1"/>
              <a:gd fmla="val 50000" name="adj2"/>
            </a:avLst>
          </a:prstGeom>
          <a:solidFill>
            <a:srgbClr val="BB104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a:solidFill>
                <a:srgbClr val="FFFFFF"/>
              </a:solidFill>
              <a:latin typeface="Work Sans"/>
              <a:ea typeface="Work Sans"/>
              <a:cs typeface="Work Sans"/>
              <a:sym typeface="Work Sans"/>
            </a:endParaRPr>
          </a:p>
        </p:txBody>
      </p:sp>
      <p:pic>
        <p:nvPicPr>
          <p:cNvPr id="118" name="Google Shape;118;p16"/>
          <p:cNvPicPr preferRelativeResize="0"/>
          <p:nvPr/>
        </p:nvPicPr>
        <p:blipFill rotWithShape="1">
          <a:blip r:embed="rId5">
            <a:alphaModFix/>
          </a:blip>
          <a:srcRect b="31931" l="10233" r="10502" t="10388"/>
          <a:stretch/>
        </p:blipFill>
        <p:spPr>
          <a:xfrm>
            <a:off x="6575650" y="253044"/>
            <a:ext cx="1051675" cy="765275"/>
          </a:xfrm>
          <a:prstGeom prst="rect">
            <a:avLst/>
          </a:prstGeom>
          <a:noFill/>
          <a:ln>
            <a:noFill/>
          </a:ln>
        </p:spPr>
      </p:pic>
      <p:sp>
        <p:nvSpPr>
          <p:cNvPr id="119" name="Google Shape;119;p16"/>
          <p:cNvSpPr txBox="1"/>
          <p:nvPr/>
        </p:nvSpPr>
        <p:spPr>
          <a:xfrm rot="-1728298">
            <a:off x="7921861" y="4100306"/>
            <a:ext cx="775793" cy="30021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50">
                <a:solidFill>
                  <a:schemeClr val="dk1"/>
                </a:solidFill>
                <a:highlight>
                  <a:srgbClr val="FFFFFF"/>
                </a:highlight>
                <a:latin typeface="Work Sans Medium"/>
                <a:ea typeface="Work Sans Medium"/>
                <a:cs typeface="Work Sans Medium"/>
                <a:sym typeface="Work Sans Medium"/>
              </a:rPr>
              <a:t>174.4 meters</a:t>
            </a:r>
            <a:endParaRPr>
              <a:latin typeface="Work Sans Medium"/>
              <a:ea typeface="Work Sans Medium"/>
              <a:cs typeface="Work Sans Medium"/>
              <a:sym typeface="Work Sans Medium"/>
            </a:endParaRPr>
          </a:p>
        </p:txBody>
      </p:sp>
      <p:cxnSp>
        <p:nvCxnSpPr>
          <p:cNvPr id="120" name="Google Shape;120;p16"/>
          <p:cNvCxnSpPr>
            <a:stCxn id="119" idx="1"/>
          </p:cNvCxnSpPr>
          <p:nvPr/>
        </p:nvCxnSpPr>
        <p:spPr>
          <a:xfrm flipH="1">
            <a:off x="7554357" y="4437315"/>
            <a:ext cx="415500" cy="222900"/>
          </a:xfrm>
          <a:prstGeom prst="straightConnector1">
            <a:avLst/>
          </a:prstGeom>
          <a:noFill/>
          <a:ln cap="flat" cmpd="sng" w="9525">
            <a:solidFill>
              <a:schemeClr val="dk2"/>
            </a:solidFill>
            <a:prstDash val="solid"/>
            <a:round/>
            <a:headEnd len="med" w="med" type="none"/>
            <a:tailEnd len="med" w="med" type="triangle"/>
          </a:ln>
        </p:spPr>
      </p:cxnSp>
      <p:cxnSp>
        <p:nvCxnSpPr>
          <p:cNvPr id="121" name="Google Shape;121;p16"/>
          <p:cNvCxnSpPr>
            <a:stCxn id="119" idx="3"/>
          </p:cNvCxnSpPr>
          <p:nvPr/>
        </p:nvCxnSpPr>
        <p:spPr>
          <a:xfrm flipH="1" rot="10800000">
            <a:off x="8649657" y="3893415"/>
            <a:ext cx="314400" cy="17010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p16"/>
          <p:cNvCxnSpPr/>
          <p:nvPr/>
        </p:nvCxnSpPr>
        <p:spPr>
          <a:xfrm>
            <a:off x="7483025" y="4523125"/>
            <a:ext cx="162000" cy="309600"/>
          </a:xfrm>
          <a:prstGeom prst="straightConnector1">
            <a:avLst/>
          </a:prstGeom>
          <a:noFill/>
          <a:ln cap="flat" cmpd="sng" w="9525">
            <a:solidFill>
              <a:schemeClr val="dk2"/>
            </a:solidFill>
            <a:prstDash val="solid"/>
            <a:round/>
            <a:headEnd len="med" w="med" type="none"/>
            <a:tailEnd len="med" w="med" type="none"/>
          </a:ln>
        </p:spPr>
      </p:cxnSp>
      <p:cxnSp>
        <p:nvCxnSpPr>
          <p:cNvPr id="123" name="Google Shape;123;p16"/>
          <p:cNvCxnSpPr/>
          <p:nvPr/>
        </p:nvCxnSpPr>
        <p:spPr>
          <a:xfrm>
            <a:off x="8897488" y="3770650"/>
            <a:ext cx="152400" cy="290700"/>
          </a:xfrm>
          <a:prstGeom prst="straightConnector1">
            <a:avLst/>
          </a:prstGeom>
          <a:noFill/>
          <a:ln cap="flat" cmpd="sng" w="9525">
            <a:solidFill>
              <a:schemeClr val="dk2"/>
            </a:solidFill>
            <a:prstDash val="solid"/>
            <a:round/>
            <a:headEnd len="med" w="med" type="none"/>
            <a:tailEnd len="med" w="med" type="none"/>
          </a:ln>
        </p:spPr>
      </p:cxnSp>
      <p:sp>
        <p:nvSpPr>
          <p:cNvPr id="124" name="Google Shape;12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idx="1" type="body"/>
          </p:nvPr>
        </p:nvSpPr>
        <p:spPr>
          <a:xfrm>
            <a:off x="311700" y="1152475"/>
            <a:ext cx="3084900" cy="3326400"/>
          </a:xfrm>
          <a:prstGeom prst="rect">
            <a:avLst/>
          </a:prstGeom>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a:t>Van</a:t>
            </a:r>
            <a:endParaRPr b="1"/>
          </a:p>
          <a:p>
            <a:pPr indent="-308610" lvl="0" marL="457200" rtl="0" algn="l">
              <a:lnSpc>
                <a:spcPct val="115000"/>
              </a:lnSpc>
              <a:spcBef>
                <a:spcPts val="0"/>
              </a:spcBef>
              <a:spcAft>
                <a:spcPts val="0"/>
              </a:spcAft>
              <a:buSzPct val="100000"/>
              <a:buChar char="●"/>
            </a:pPr>
            <a:r>
              <a:rPr lang="en">
                <a:solidFill>
                  <a:srgbClr val="FB8C00"/>
                </a:solidFill>
              </a:rPr>
              <a:t>Amazon Delivery Dataset</a:t>
            </a:r>
            <a:r>
              <a:rPr b="1" baseline="30000" lang="en"/>
              <a:t>1</a:t>
            </a:r>
            <a:endParaRPr b="1"/>
          </a:p>
          <a:p>
            <a:pPr indent="-290830" lvl="1" marL="914400" rtl="0" algn="l">
              <a:lnSpc>
                <a:spcPct val="115000"/>
              </a:lnSpc>
              <a:spcBef>
                <a:spcPts val="0"/>
              </a:spcBef>
              <a:spcAft>
                <a:spcPts val="0"/>
              </a:spcAft>
              <a:buSzPct val="100000"/>
              <a:buChar char="○"/>
            </a:pPr>
            <a:r>
              <a:rPr b="1" lang="en"/>
              <a:t>5 US Cities</a:t>
            </a:r>
            <a:endParaRPr b="1"/>
          </a:p>
          <a:p>
            <a:pPr indent="-290830" lvl="1" marL="914400" rtl="0" algn="l">
              <a:lnSpc>
                <a:spcPct val="115000"/>
              </a:lnSpc>
              <a:spcBef>
                <a:spcPts val="0"/>
              </a:spcBef>
              <a:spcAft>
                <a:spcPts val="0"/>
              </a:spcAft>
              <a:buSzPct val="100000"/>
              <a:buChar char="○"/>
            </a:pPr>
            <a:r>
              <a:rPr lang="en"/>
              <a:t>6,112 Driver Routes</a:t>
            </a:r>
            <a:endParaRPr/>
          </a:p>
          <a:p>
            <a:pPr indent="-290830" lvl="2" marL="1371600" rtl="0" algn="l">
              <a:lnSpc>
                <a:spcPct val="115000"/>
              </a:lnSpc>
              <a:spcBef>
                <a:spcPts val="0"/>
              </a:spcBef>
              <a:spcAft>
                <a:spcPts val="0"/>
              </a:spcAft>
              <a:buSzPct val="100000"/>
              <a:buChar char="■"/>
            </a:pPr>
            <a:r>
              <a:rPr b="1" lang="en"/>
              <a:t>56% of time spent is service time </a:t>
            </a:r>
            <a:endParaRPr b="1"/>
          </a:p>
          <a:p>
            <a:pPr indent="-290830" lvl="1" marL="914400" rtl="0" algn="l">
              <a:lnSpc>
                <a:spcPct val="115000"/>
              </a:lnSpc>
              <a:spcBef>
                <a:spcPts val="0"/>
              </a:spcBef>
              <a:spcAft>
                <a:spcPts val="0"/>
              </a:spcAft>
              <a:buSzPct val="100000"/>
              <a:buChar char="○"/>
            </a:pPr>
            <a:r>
              <a:rPr lang="en"/>
              <a:t>896,242 Deliveries</a:t>
            </a:r>
            <a:endParaRPr/>
          </a:p>
          <a:p>
            <a:pPr indent="-290830" lvl="2" marL="1371600" rtl="0" algn="l">
              <a:lnSpc>
                <a:spcPct val="115000"/>
              </a:lnSpc>
              <a:spcBef>
                <a:spcPts val="0"/>
              </a:spcBef>
              <a:spcAft>
                <a:spcPts val="0"/>
              </a:spcAft>
              <a:buSzPct val="100000"/>
              <a:buChar char="■"/>
            </a:pPr>
            <a:r>
              <a:rPr b="1" lang="en"/>
              <a:t>1.8 </a:t>
            </a:r>
            <a:r>
              <a:rPr b="1" lang="en"/>
              <a:t>minutes</a:t>
            </a:r>
            <a:r>
              <a:rPr b="1" lang="en"/>
              <a:t> of </a:t>
            </a:r>
            <a:r>
              <a:rPr b="1" lang="en"/>
              <a:t>service</a:t>
            </a:r>
            <a:r>
              <a:rPr b="1" lang="en"/>
              <a:t> time per stop</a:t>
            </a:r>
            <a:endParaRPr b="1"/>
          </a:p>
          <a:p>
            <a:pPr indent="0" lvl="0" marL="0" rtl="0" algn="l">
              <a:lnSpc>
                <a:spcPct val="115000"/>
              </a:lnSpc>
              <a:spcBef>
                <a:spcPts val="0"/>
              </a:spcBef>
              <a:spcAft>
                <a:spcPts val="0"/>
              </a:spcAft>
              <a:buNone/>
            </a:pPr>
            <a:r>
              <a:rPr b="1" lang="en"/>
              <a:t>C</a:t>
            </a:r>
            <a:r>
              <a:rPr b="1" lang="en"/>
              <a:t>argo-bike</a:t>
            </a:r>
            <a:endParaRPr b="1"/>
          </a:p>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t/>
            </a:r>
            <a:endParaRPr b="1"/>
          </a:p>
          <a:p>
            <a:pPr indent="-308610" lvl="0" marL="457200" rtl="0" algn="l">
              <a:lnSpc>
                <a:spcPct val="115000"/>
              </a:lnSpc>
              <a:spcBef>
                <a:spcPts val="0"/>
              </a:spcBef>
              <a:spcAft>
                <a:spcPts val="0"/>
              </a:spcAft>
              <a:buClr>
                <a:srgbClr val="1A1A1A"/>
              </a:buClr>
              <a:buSzPct val="100000"/>
              <a:buChar char="●"/>
            </a:pPr>
            <a:r>
              <a:rPr lang="en">
                <a:solidFill>
                  <a:srgbClr val="38761D"/>
                </a:solidFill>
              </a:rPr>
              <a:t>             </a:t>
            </a:r>
            <a:r>
              <a:rPr lang="en">
                <a:solidFill>
                  <a:srgbClr val="38761D"/>
                </a:solidFill>
              </a:rPr>
              <a:t>(London, UK)</a:t>
            </a:r>
            <a:endParaRPr>
              <a:solidFill>
                <a:srgbClr val="38761D"/>
              </a:solidFill>
            </a:endParaRPr>
          </a:p>
          <a:p>
            <a:pPr indent="0" lvl="0" marL="914400" rtl="0" algn="l">
              <a:lnSpc>
                <a:spcPct val="115000"/>
              </a:lnSpc>
              <a:spcBef>
                <a:spcPts val="0"/>
              </a:spcBef>
              <a:spcAft>
                <a:spcPts val="0"/>
              </a:spcAft>
              <a:buNone/>
            </a:pPr>
            <a:r>
              <a:t/>
            </a:r>
            <a:endParaRPr/>
          </a:p>
          <a:p>
            <a:pPr indent="-290830" lvl="1" marL="914400" rtl="0" algn="l">
              <a:lnSpc>
                <a:spcPct val="115000"/>
              </a:lnSpc>
              <a:spcBef>
                <a:spcPts val="0"/>
              </a:spcBef>
              <a:spcAft>
                <a:spcPts val="0"/>
              </a:spcAft>
              <a:buSzPct val="100000"/>
              <a:buChar char="○"/>
            </a:pPr>
            <a:r>
              <a:rPr lang="en"/>
              <a:t>100 Bikes</a:t>
            </a:r>
            <a:endParaRPr/>
          </a:p>
          <a:p>
            <a:pPr indent="-290830" lvl="1" marL="914400" rtl="0" algn="l">
              <a:lnSpc>
                <a:spcPct val="115000"/>
              </a:lnSpc>
              <a:spcBef>
                <a:spcPts val="0"/>
              </a:spcBef>
              <a:spcAft>
                <a:spcPts val="0"/>
              </a:spcAft>
              <a:buSzPct val="100000"/>
              <a:buChar char="○"/>
            </a:pPr>
            <a:r>
              <a:rPr lang="en"/>
              <a:t>~30,000 Deliveries</a:t>
            </a:r>
            <a:endParaRPr b="1"/>
          </a:p>
          <a:p>
            <a:pPr indent="0" lvl="0" marL="1371600" rtl="0" algn="l">
              <a:lnSpc>
                <a:spcPct val="115000"/>
              </a:lnSpc>
              <a:spcBef>
                <a:spcPts val="0"/>
              </a:spcBef>
              <a:spcAft>
                <a:spcPts val="0"/>
              </a:spcAft>
              <a:buNone/>
            </a:pPr>
            <a:r>
              <a:t/>
            </a:r>
            <a:endParaRPr b="1"/>
          </a:p>
          <a:p>
            <a:pPr indent="-308610" lvl="0" marL="457200" rtl="0" algn="l">
              <a:lnSpc>
                <a:spcPct val="115000"/>
              </a:lnSpc>
              <a:spcBef>
                <a:spcPts val="0"/>
              </a:spcBef>
              <a:spcAft>
                <a:spcPts val="0"/>
              </a:spcAft>
              <a:buSzPct val="100000"/>
              <a:buChar char="●"/>
            </a:pPr>
            <a:r>
              <a:rPr lang="en"/>
              <a:t>              (Brussels, BE)</a:t>
            </a:r>
            <a:endParaRPr/>
          </a:p>
        </p:txBody>
      </p:sp>
      <p:sp>
        <p:nvSpPr>
          <p:cNvPr id="130" name="Google Shape;13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Datasets</a:t>
            </a:r>
            <a:endParaRPr/>
          </a:p>
        </p:txBody>
      </p:sp>
      <p:cxnSp>
        <p:nvCxnSpPr>
          <p:cNvPr id="131" name="Google Shape;131;p17"/>
          <p:cNvCxnSpPr/>
          <p:nvPr/>
        </p:nvCxnSpPr>
        <p:spPr>
          <a:xfrm>
            <a:off x="376057" y="1017713"/>
            <a:ext cx="8391900" cy="600"/>
          </a:xfrm>
          <a:prstGeom prst="straightConnector1">
            <a:avLst/>
          </a:prstGeom>
          <a:noFill/>
          <a:ln cap="flat" cmpd="sng" w="38100">
            <a:solidFill>
              <a:srgbClr val="000000"/>
            </a:solidFill>
            <a:prstDash val="solid"/>
            <a:round/>
            <a:headEnd len="sm" w="sm" type="none"/>
            <a:tailEnd len="sm" w="sm" type="none"/>
          </a:ln>
        </p:spPr>
      </p:cxnSp>
      <p:pic>
        <p:nvPicPr>
          <p:cNvPr id="132" name="Google Shape;132;p17"/>
          <p:cNvPicPr preferRelativeResize="0"/>
          <p:nvPr/>
        </p:nvPicPr>
        <p:blipFill rotWithShape="1">
          <a:blip r:embed="rId3">
            <a:alphaModFix/>
          </a:blip>
          <a:srcRect b="31931" l="10233" r="10502" t="10388"/>
          <a:stretch/>
        </p:blipFill>
        <p:spPr>
          <a:xfrm>
            <a:off x="6956650" y="253044"/>
            <a:ext cx="1051675" cy="765275"/>
          </a:xfrm>
          <a:prstGeom prst="rect">
            <a:avLst/>
          </a:prstGeom>
          <a:noFill/>
          <a:ln>
            <a:noFill/>
          </a:ln>
        </p:spPr>
      </p:pic>
      <p:sp>
        <p:nvSpPr>
          <p:cNvPr id="133" name="Google Shape;13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4" name="Google Shape;134;p17"/>
          <p:cNvSpPr txBox="1"/>
          <p:nvPr/>
        </p:nvSpPr>
        <p:spPr>
          <a:xfrm>
            <a:off x="376050" y="4718425"/>
            <a:ext cx="7513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Work Sans"/>
                <a:ea typeface="Work Sans"/>
                <a:cs typeface="Work Sans"/>
                <a:sym typeface="Work Sans"/>
              </a:rPr>
              <a:t>1 </a:t>
            </a:r>
            <a:r>
              <a:rPr lang="en" sz="1100" u="sng">
                <a:solidFill>
                  <a:schemeClr val="hlink"/>
                </a:solidFill>
                <a:latin typeface="Work Sans"/>
                <a:ea typeface="Work Sans"/>
                <a:cs typeface="Work Sans"/>
                <a:sym typeface="Work Sans"/>
                <a:hlinkClick r:id="rId4"/>
              </a:rPr>
              <a:t>https://github.com/MIT-CAVE/rc-cli/blob/main/templates/data_structures.md</a:t>
            </a:r>
            <a:endParaRPr sz="1100">
              <a:latin typeface="Work Sans"/>
              <a:ea typeface="Work Sans"/>
              <a:cs typeface="Work Sans"/>
              <a:sym typeface="Work Sans"/>
            </a:endParaRPr>
          </a:p>
          <a:p>
            <a:pPr indent="0" lvl="0" marL="0" rtl="0" algn="l">
              <a:spcBef>
                <a:spcPts val="0"/>
              </a:spcBef>
              <a:spcAft>
                <a:spcPts val="0"/>
              </a:spcAft>
              <a:buNone/>
            </a:pPr>
            <a:r>
              <a:t/>
            </a:r>
            <a:endParaRPr sz="1100">
              <a:latin typeface="Work Sans"/>
              <a:ea typeface="Work Sans"/>
              <a:cs typeface="Work Sans"/>
              <a:sym typeface="Work Sans"/>
            </a:endParaRPr>
          </a:p>
        </p:txBody>
      </p:sp>
      <p:pic>
        <p:nvPicPr>
          <p:cNvPr id="135" name="Google Shape;135;p17"/>
          <p:cNvPicPr preferRelativeResize="0"/>
          <p:nvPr/>
        </p:nvPicPr>
        <p:blipFill rotWithShape="1">
          <a:blip r:embed="rId5">
            <a:alphaModFix/>
          </a:blip>
          <a:srcRect b="0" l="6272" r="12054" t="0"/>
          <a:stretch/>
        </p:blipFill>
        <p:spPr>
          <a:xfrm>
            <a:off x="7179673" y="1300985"/>
            <a:ext cx="1651005" cy="1648537"/>
          </a:xfrm>
          <a:prstGeom prst="rect">
            <a:avLst/>
          </a:prstGeom>
          <a:noFill/>
          <a:ln>
            <a:noFill/>
          </a:ln>
        </p:spPr>
      </p:pic>
      <p:pic>
        <p:nvPicPr>
          <p:cNvPr id="136" name="Google Shape;136;p17"/>
          <p:cNvPicPr preferRelativeResize="0"/>
          <p:nvPr/>
        </p:nvPicPr>
        <p:blipFill rotWithShape="1">
          <a:blip r:embed="rId6">
            <a:alphaModFix/>
          </a:blip>
          <a:srcRect b="0" l="0" r="5642" t="0"/>
          <a:stretch/>
        </p:blipFill>
        <p:spPr>
          <a:xfrm>
            <a:off x="3623938" y="2945287"/>
            <a:ext cx="1777868" cy="1538211"/>
          </a:xfrm>
          <a:prstGeom prst="rect">
            <a:avLst/>
          </a:prstGeom>
          <a:noFill/>
          <a:ln>
            <a:noFill/>
          </a:ln>
        </p:spPr>
      </p:pic>
      <p:pic>
        <p:nvPicPr>
          <p:cNvPr id="137" name="Google Shape;137;p17"/>
          <p:cNvPicPr preferRelativeResize="0"/>
          <p:nvPr/>
        </p:nvPicPr>
        <p:blipFill rotWithShape="1">
          <a:blip r:embed="rId7">
            <a:alphaModFix/>
          </a:blip>
          <a:srcRect b="-558" l="15931" r="0" t="29817"/>
          <a:stretch/>
        </p:blipFill>
        <p:spPr>
          <a:xfrm>
            <a:off x="3623937" y="1306944"/>
            <a:ext cx="1777868" cy="1648536"/>
          </a:xfrm>
          <a:prstGeom prst="rect">
            <a:avLst/>
          </a:prstGeom>
          <a:noFill/>
          <a:ln>
            <a:noFill/>
          </a:ln>
        </p:spPr>
      </p:pic>
      <p:pic>
        <p:nvPicPr>
          <p:cNvPr id="138" name="Google Shape;138;p17"/>
          <p:cNvPicPr preferRelativeResize="0"/>
          <p:nvPr/>
        </p:nvPicPr>
        <p:blipFill>
          <a:blip r:embed="rId8">
            <a:alphaModFix/>
          </a:blip>
          <a:stretch>
            <a:fillRect/>
          </a:stretch>
        </p:blipFill>
        <p:spPr>
          <a:xfrm>
            <a:off x="5401818" y="1311806"/>
            <a:ext cx="1777853" cy="1648536"/>
          </a:xfrm>
          <a:prstGeom prst="rect">
            <a:avLst/>
          </a:prstGeom>
          <a:noFill/>
          <a:ln>
            <a:noFill/>
          </a:ln>
        </p:spPr>
      </p:pic>
      <p:pic>
        <p:nvPicPr>
          <p:cNvPr id="139" name="Google Shape;139;p17"/>
          <p:cNvPicPr preferRelativeResize="0"/>
          <p:nvPr/>
        </p:nvPicPr>
        <p:blipFill rotWithShape="1">
          <a:blip r:embed="rId9">
            <a:alphaModFix/>
          </a:blip>
          <a:srcRect b="0" l="0" r="4643" t="0"/>
          <a:stretch/>
        </p:blipFill>
        <p:spPr>
          <a:xfrm>
            <a:off x="5401805" y="2945287"/>
            <a:ext cx="1777867" cy="1538211"/>
          </a:xfrm>
          <a:prstGeom prst="rect">
            <a:avLst/>
          </a:prstGeom>
          <a:noFill/>
          <a:ln>
            <a:noFill/>
          </a:ln>
        </p:spPr>
      </p:pic>
      <p:pic>
        <p:nvPicPr>
          <p:cNvPr id="140" name="Google Shape;140;p17"/>
          <p:cNvPicPr preferRelativeResize="0"/>
          <p:nvPr/>
        </p:nvPicPr>
        <p:blipFill rotWithShape="1">
          <a:blip r:embed="rId10">
            <a:alphaModFix/>
          </a:blip>
          <a:srcRect b="0" l="0" r="12441" t="0"/>
          <a:stretch/>
        </p:blipFill>
        <p:spPr>
          <a:xfrm>
            <a:off x="7139650" y="2945275"/>
            <a:ext cx="1691025" cy="1538225"/>
          </a:xfrm>
          <a:prstGeom prst="rect">
            <a:avLst/>
          </a:prstGeom>
          <a:noFill/>
          <a:ln cap="flat" cmpd="sng" w="38100">
            <a:solidFill>
              <a:srgbClr val="38761D"/>
            </a:solidFill>
            <a:prstDash val="solid"/>
            <a:round/>
            <a:headEnd len="sm" w="sm" type="none"/>
            <a:tailEnd len="sm" w="sm" type="none"/>
          </a:ln>
        </p:spPr>
      </p:pic>
      <p:sp>
        <p:nvSpPr>
          <p:cNvPr id="141" name="Google Shape;141;p17"/>
          <p:cNvSpPr/>
          <p:nvPr/>
        </p:nvSpPr>
        <p:spPr>
          <a:xfrm rot="5400000">
            <a:off x="4642475" y="266702"/>
            <a:ext cx="3181500" cy="5242800"/>
          </a:xfrm>
          <a:prstGeom prst="corner">
            <a:avLst>
              <a:gd fmla="val 108973" name="adj1"/>
              <a:gd fmla="val 49680" name="adj2"/>
            </a:avLst>
          </a:prstGeom>
          <a:noFill/>
          <a:ln cap="flat" cmpd="sng" w="38100">
            <a:solidFill>
              <a:srgbClr val="FB8C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3623925" y="1300300"/>
            <a:ext cx="685800" cy="200100"/>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 sz="1000">
                <a:solidFill>
                  <a:schemeClr val="dk1"/>
                </a:solidFill>
                <a:latin typeface="Work Sans"/>
                <a:ea typeface="Work Sans"/>
                <a:cs typeface="Work Sans"/>
                <a:sym typeface="Work Sans"/>
              </a:rPr>
              <a:t>Seattle</a:t>
            </a:r>
            <a:endParaRPr sz="1000">
              <a:solidFill>
                <a:schemeClr val="dk1"/>
              </a:solidFill>
              <a:latin typeface="Work Sans"/>
              <a:ea typeface="Work Sans"/>
              <a:cs typeface="Work Sans"/>
              <a:sym typeface="Work Sans"/>
            </a:endParaRPr>
          </a:p>
        </p:txBody>
      </p:sp>
      <p:sp>
        <p:nvSpPr>
          <p:cNvPr id="143" name="Google Shape;143;p17"/>
          <p:cNvSpPr/>
          <p:nvPr/>
        </p:nvSpPr>
        <p:spPr>
          <a:xfrm>
            <a:off x="3586825" y="2893327"/>
            <a:ext cx="1005900" cy="228600"/>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 sz="1000">
                <a:solidFill>
                  <a:schemeClr val="dk1"/>
                </a:solidFill>
                <a:latin typeface="Work Sans"/>
                <a:ea typeface="Work Sans"/>
                <a:cs typeface="Work Sans"/>
                <a:sym typeface="Work Sans"/>
              </a:rPr>
              <a:t>Los Angeles</a:t>
            </a:r>
            <a:endParaRPr sz="1000">
              <a:solidFill>
                <a:schemeClr val="dk1"/>
              </a:solidFill>
              <a:latin typeface="Work Sans"/>
              <a:ea typeface="Work Sans"/>
              <a:cs typeface="Work Sans"/>
              <a:sym typeface="Work Sans"/>
            </a:endParaRPr>
          </a:p>
        </p:txBody>
      </p:sp>
      <p:sp>
        <p:nvSpPr>
          <p:cNvPr id="144" name="Google Shape;144;p17"/>
          <p:cNvSpPr/>
          <p:nvPr/>
        </p:nvSpPr>
        <p:spPr>
          <a:xfrm>
            <a:off x="5409957" y="2893641"/>
            <a:ext cx="685800" cy="228600"/>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 sz="1000">
                <a:solidFill>
                  <a:schemeClr val="dk1"/>
                </a:solidFill>
                <a:latin typeface="Work Sans"/>
                <a:ea typeface="Work Sans"/>
                <a:cs typeface="Work Sans"/>
                <a:sym typeface="Work Sans"/>
              </a:rPr>
              <a:t>Austin</a:t>
            </a:r>
            <a:endParaRPr sz="1000">
              <a:solidFill>
                <a:schemeClr val="dk1"/>
              </a:solidFill>
              <a:latin typeface="Work Sans"/>
              <a:ea typeface="Work Sans"/>
              <a:cs typeface="Work Sans"/>
              <a:sym typeface="Work Sans"/>
            </a:endParaRPr>
          </a:p>
        </p:txBody>
      </p:sp>
      <p:sp>
        <p:nvSpPr>
          <p:cNvPr id="145" name="Google Shape;145;p17"/>
          <p:cNvSpPr/>
          <p:nvPr/>
        </p:nvSpPr>
        <p:spPr>
          <a:xfrm>
            <a:off x="5409957" y="1304875"/>
            <a:ext cx="777300" cy="210300"/>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 sz="1000">
                <a:solidFill>
                  <a:schemeClr val="dk1"/>
                </a:solidFill>
                <a:latin typeface="Work Sans"/>
                <a:ea typeface="Work Sans"/>
                <a:cs typeface="Work Sans"/>
                <a:sym typeface="Work Sans"/>
              </a:rPr>
              <a:t>Chicago</a:t>
            </a:r>
            <a:endParaRPr sz="1000">
              <a:solidFill>
                <a:schemeClr val="dk1"/>
              </a:solidFill>
              <a:latin typeface="Work Sans"/>
              <a:ea typeface="Work Sans"/>
              <a:cs typeface="Work Sans"/>
              <a:sym typeface="Work Sans"/>
            </a:endParaRPr>
          </a:p>
        </p:txBody>
      </p:sp>
      <p:sp>
        <p:nvSpPr>
          <p:cNvPr id="146" name="Google Shape;146;p17"/>
          <p:cNvSpPr/>
          <p:nvPr/>
        </p:nvSpPr>
        <p:spPr>
          <a:xfrm>
            <a:off x="7208071" y="1304875"/>
            <a:ext cx="685800" cy="228600"/>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 sz="1000">
                <a:solidFill>
                  <a:schemeClr val="dk1"/>
                </a:solidFill>
                <a:latin typeface="Work Sans"/>
                <a:ea typeface="Work Sans"/>
                <a:cs typeface="Work Sans"/>
                <a:sym typeface="Work Sans"/>
              </a:rPr>
              <a:t>Boston</a:t>
            </a:r>
            <a:endParaRPr sz="1000">
              <a:solidFill>
                <a:schemeClr val="dk1"/>
              </a:solidFill>
              <a:latin typeface="Work Sans"/>
              <a:ea typeface="Work Sans"/>
              <a:cs typeface="Work Sans"/>
              <a:sym typeface="Work Sans"/>
            </a:endParaRPr>
          </a:p>
        </p:txBody>
      </p:sp>
      <p:sp>
        <p:nvSpPr>
          <p:cNvPr id="147" name="Google Shape;147;p17"/>
          <p:cNvSpPr/>
          <p:nvPr/>
        </p:nvSpPr>
        <p:spPr>
          <a:xfrm>
            <a:off x="7131871" y="2893641"/>
            <a:ext cx="685800" cy="228600"/>
          </a:xfrm>
          <a:prstGeom prst="roundRect">
            <a:avLst>
              <a:gd fmla="val 16667" name="adj"/>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 sz="1000">
                <a:solidFill>
                  <a:schemeClr val="dk1"/>
                </a:solidFill>
                <a:latin typeface="Work Sans"/>
                <a:ea typeface="Work Sans"/>
                <a:cs typeface="Work Sans"/>
                <a:sym typeface="Work Sans"/>
              </a:rPr>
              <a:t>London</a:t>
            </a:r>
            <a:endParaRPr sz="1000">
              <a:solidFill>
                <a:schemeClr val="dk1"/>
              </a:solidFill>
              <a:latin typeface="Work Sans"/>
              <a:ea typeface="Work Sans"/>
              <a:cs typeface="Work Sans"/>
              <a:sym typeface="Work Sans"/>
            </a:endParaRPr>
          </a:p>
        </p:txBody>
      </p:sp>
      <p:pic>
        <p:nvPicPr>
          <p:cNvPr id="148" name="Google Shape;148;p17"/>
          <p:cNvPicPr preferRelativeResize="0"/>
          <p:nvPr/>
        </p:nvPicPr>
        <p:blipFill>
          <a:blip r:embed="rId11">
            <a:alphaModFix/>
          </a:blip>
          <a:stretch>
            <a:fillRect/>
          </a:stretch>
        </p:blipFill>
        <p:spPr>
          <a:xfrm>
            <a:off x="834700" y="2835800"/>
            <a:ext cx="548700" cy="453274"/>
          </a:xfrm>
          <a:prstGeom prst="rect">
            <a:avLst/>
          </a:prstGeom>
          <a:noFill/>
          <a:ln>
            <a:noFill/>
          </a:ln>
        </p:spPr>
      </p:pic>
      <p:pic>
        <p:nvPicPr>
          <p:cNvPr id="149" name="Google Shape;149;p17"/>
          <p:cNvPicPr preferRelativeResize="0"/>
          <p:nvPr/>
        </p:nvPicPr>
        <p:blipFill>
          <a:blip r:embed="rId12">
            <a:alphaModFix/>
          </a:blip>
          <a:stretch>
            <a:fillRect/>
          </a:stretch>
        </p:blipFill>
        <p:spPr>
          <a:xfrm>
            <a:off x="780864" y="3770051"/>
            <a:ext cx="656365" cy="20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Preliminary Results</a:t>
            </a:r>
            <a:endParaRPr/>
          </a:p>
        </p:txBody>
      </p:sp>
      <p:sp>
        <p:nvSpPr>
          <p:cNvPr id="155" name="Google Shape;155;p18"/>
          <p:cNvSpPr txBox="1"/>
          <p:nvPr>
            <p:ph idx="1" type="body"/>
          </p:nvPr>
        </p:nvSpPr>
        <p:spPr>
          <a:xfrm>
            <a:off x="311700" y="1152475"/>
            <a:ext cx="5178900" cy="35109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Using </a:t>
            </a:r>
            <a:r>
              <a:rPr b="1" lang="en"/>
              <a:t>NGBoost</a:t>
            </a:r>
            <a:r>
              <a:rPr b="1" baseline="30000" lang="en"/>
              <a:t>1</a:t>
            </a:r>
            <a:r>
              <a:rPr lang="en"/>
              <a:t>, we perform </a:t>
            </a:r>
            <a:r>
              <a:rPr b="1" lang="en"/>
              <a:t>variational regression</a:t>
            </a:r>
            <a:r>
              <a:rPr lang="en"/>
              <a:t> for </a:t>
            </a:r>
            <a:r>
              <a:rPr lang="en"/>
              <a:t>service times</a:t>
            </a:r>
            <a:endParaRPr/>
          </a:p>
          <a:p>
            <a:pPr indent="-317500" lvl="1" marL="914400" rtl="0" algn="l">
              <a:spcBef>
                <a:spcPts val="0"/>
              </a:spcBef>
              <a:spcAft>
                <a:spcPts val="0"/>
              </a:spcAft>
              <a:buSzPts val="1400"/>
              <a:buChar char="○"/>
            </a:pPr>
            <a:r>
              <a:rPr lang="en"/>
              <a:t>The containing </a:t>
            </a:r>
            <a:r>
              <a:rPr b="1" lang="en"/>
              <a:t>H3 cell tag counts are the feature vector for a delivery</a:t>
            </a:r>
            <a:endParaRPr/>
          </a:p>
          <a:p>
            <a:pPr indent="-342900" lvl="0" marL="457200" rtl="0" algn="l">
              <a:spcBef>
                <a:spcPts val="0"/>
              </a:spcBef>
              <a:spcAft>
                <a:spcPts val="0"/>
              </a:spcAft>
              <a:buSzPts val="1800"/>
              <a:buChar char="●"/>
            </a:pPr>
            <a:r>
              <a:rPr lang="en" sz="1400"/>
              <a:t>Testing on Boston (5-FOLD CV), w/ </a:t>
            </a:r>
            <a:r>
              <a:rPr b="1" lang="en" sz="1400"/>
              <a:t>35, 442 deliveries</a:t>
            </a:r>
            <a:r>
              <a:rPr lang="en" sz="1400"/>
              <a:t> in </a:t>
            </a:r>
            <a:r>
              <a:rPr b="1" lang="en" sz="1400"/>
              <a:t>1197 hexagons</a:t>
            </a:r>
            <a:r>
              <a:rPr lang="en" sz="1400"/>
              <a:t> w/ </a:t>
            </a:r>
            <a:r>
              <a:rPr b="1" lang="en" sz="1400"/>
              <a:t>674 OSM Tags</a:t>
            </a:r>
            <a:r>
              <a:rPr lang="en" sz="1400"/>
              <a:t>.</a:t>
            </a:r>
            <a:endParaRPr/>
          </a:p>
          <a:p>
            <a:pPr indent="-317500" lvl="2" marL="1371600" rtl="0" algn="l">
              <a:spcBef>
                <a:spcPts val="0"/>
              </a:spcBef>
              <a:spcAft>
                <a:spcPts val="0"/>
              </a:spcAft>
              <a:buSzPts val="1400"/>
              <a:buChar char="■"/>
            </a:pPr>
            <a:r>
              <a:rPr lang="en"/>
              <a:t>mean NLL of 3.51 (SD = 1.23) and </a:t>
            </a:r>
            <a:endParaRPr/>
          </a:p>
          <a:p>
            <a:pPr indent="-317500" lvl="2" marL="1371600" rtl="0" algn="l">
              <a:spcBef>
                <a:spcPts val="0"/>
              </a:spcBef>
              <a:spcAft>
                <a:spcPts val="0"/>
              </a:spcAft>
              <a:buSzPts val="1400"/>
              <a:buChar char="■"/>
            </a:pPr>
            <a:r>
              <a:rPr b="1" lang="en"/>
              <a:t>mean R2 value of 0.55 (SD = 0.08). </a:t>
            </a:r>
            <a:endParaRPr b="1"/>
          </a:p>
          <a:p>
            <a:pPr indent="-342900" lvl="0" marL="457200" rtl="0" algn="l">
              <a:spcBef>
                <a:spcPts val="0"/>
              </a:spcBef>
              <a:spcAft>
                <a:spcPts val="0"/>
              </a:spcAft>
              <a:buSzPts val="1800"/>
              <a:buChar char="●"/>
            </a:pPr>
            <a:r>
              <a:rPr b="1" lang="en"/>
              <a:t>Most important features</a:t>
            </a:r>
            <a:r>
              <a:rPr lang="en"/>
              <a:t> are </a:t>
            </a:r>
            <a:r>
              <a:rPr b="1" lang="en"/>
              <a:t>coherent with characteristics of urban space</a:t>
            </a:r>
            <a:r>
              <a:rPr lang="en"/>
              <a:t>. For e.g.,</a:t>
            </a:r>
            <a:endParaRPr/>
          </a:p>
          <a:p>
            <a:pPr indent="-317500" lvl="1" marL="914400" rtl="0" algn="l">
              <a:spcBef>
                <a:spcPts val="0"/>
              </a:spcBef>
              <a:spcAft>
                <a:spcPts val="0"/>
              </a:spcAft>
              <a:buSzPts val="1400"/>
              <a:buChar char="○"/>
            </a:pPr>
            <a:r>
              <a:rPr b="1" lang="en"/>
              <a:t>presence of parking</a:t>
            </a:r>
            <a:r>
              <a:rPr lang="en"/>
              <a:t>, the type and </a:t>
            </a:r>
            <a:r>
              <a:rPr b="1" lang="en"/>
              <a:t>density of buildings</a:t>
            </a:r>
            <a:r>
              <a:rPr lang="en"/>
              <a:t>, or the </a:t>
            </a:r>
            <a:r>
              <a:rPr b="1" lang="en"/>
              <a:t>type of roads</a:t>
            </a:r>
            <a:r>
              <a:rPr lang="en"/>
              <a:t>.</a:t>
            </a:r>
            <a:endParaRPr sz="1228"/>
          </a:p>
        </p:txBody>
      </p:sp>
      <p:cxnSp>
        <p:nvCxnSpPr>
          <p:cNvPr id="156" name="Google Shape;156;p18"/>
          <p:cNvCxnSpPr/>
          <p:nvPr/>
        </p:nvCxnSpPr>
        <p:spPr>
          <a:xfrm>
            <a:off x="376057" y="1017713"/>
            <a:ext cx="8391900" cy="600"/>
          </a:xfrm>
          <a:prstGeom prst="straightConnector1">
            <a:avLst/>
          </a:prstGeom>
          <a:noFill/>
          <a:ln cap="flat" cmpd="sng" w="38100">
            <a:solidFill>
              <a:srgbClr val="000000"/>
            </a:solidFill>
            <a:prstDash val="solid"/>
            <a:round/>
            <a:headEnd len="sm" w="sm" type="none"/>
            <a:tailEnd len="sm" w="sm" type="none"/>
          </a:ln>
        </p:spPr>
      </p:cxnSp>
      <p:pic>
        <p:nvPicPr>
          <p:cNvPr id="157" name="Google Shape;157;p18"/>
          <p:cNvPicPr preferRelativeResize="0"/>
          <p:nvPr/>
        </p:nvPicPr>
        <p:blipFill rotWithShape="1">
          <a:blip r:embed="rId3">
            <a:alphaModFix/>
          </a:blip>
          <a:srcRect b="31931" l="10233" r="10502" t="10388"/>
          <a:stretch/>
        </p:blipFill>
        <p:spPr>
          <a:xfrm>
            <a:off x="7337650" y="253044"/>
            <a:ext cx="1051675" cy="765275"/>
          </a:xfrm>
          <a:prstGeom prst="rect">
            <a:avLst/>
          </a:prstGeom>
          <a:noFill/>
          <a:ln>
            <a:noFill/>
          </a:ln>
        </p:spPr>
      </p:pic>
      <p:sp>
        <p:nvSpPr>
          <p:cNvPr id="158" name="Google Shape;15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9" name="Google Shape;159;p18"/>
          <p:cNvSpPr txBox="1"/>
          <p:nvPr/>
        </p:nvSpPr>
        <p:spPr>
          <a:xfrm>
            <a:off x="559050" y="4663225"/>
            <a:ext cx="7731600" cy="492000"/>
          </a:xfrm>
          <a:prstGeom prst="rect">
            <a:avLst/>
          </a:prstGeom>
          <a:noFill/>
          <a:ln>
            <a:noFill/>
          </a:ln>
        </p:spPr>
        <p:txBody>
          <a:bodyPr anchorCtr="0" anchor="t" bIns="91425" lIns="91425" spcFirstLastPara="1" rIns="91425" wrap="square" tIns="91425">
            <a:spAutoFit/>
          </a:bodyPr>
          <a:lstStyle/>
          <a:p>
            <a:pPr indent="-287564" lvl="0" marL="457200" rtl="0" algn="l">
              <a:lnSpc>
                <a:spcPct val="115000"/>
              </a:lnSpc>
              <a:spcBef>
                <a:spcPts val="0"/>
              </a:spcBef>
              <a:spcAft>
                <a:spcPts val="0"/>
              </a:spcAft>
              <a:buClr>
                <a:schemeClr val="dk2"/>
              </a:buClr>
              <a:buSzPts val="929"/>
              <a:buFont typeface="Work Sans"/>
              <a:buAutoNum type="arabicPeriod"/>
            </a:pPr>
            <a:r>
              <a:rPr lang="en" sz="928" u="sng">
                <a:solidFill>
                  <a:schemeClr val="accent5"/>
                </a:solidFill>
                <a:latin typeface="Work Sans"/>
                <a:ea typeface="Work Sans"/>
                <a:cs typeface="Work Sans"/>
                <a:sym typeface="Work Sans"/>
                <a:hlinkClick r:id="rId4">
                  <a:extLst>
                    <a:ext uri="{A12FA001-AC4F-418D-AE19-62706E023703}">
                      <ahyp:hlinkClr val="tx"/>
                    </a:ext>
                  </a:extLst>
                </a:hlinkClick>
              </a:rPr>
              <a:t>https://dl.acm.org/doi/abs/10.5555/3524938.3525190</a:t>
            </a:r>
            <a:endParaRPr sz="928">
              <a:solidFill>
                <a:schemeClr val="dk2"/>
              </a:solidFill>
              <a:latin typeface="Work Sans"/>
              <a:ea typeface="Work Sans"/>
              <a:cs typeface="Work Sans"/>
              <a:sym typeface="Work Sans"/>
            </a:endParaRPr>
          </a:p>
          <a:p>
            <a:pPr indent="-287564" lvl="0" marL="457200" rtl="0" algn="l">
              <a:lnSpc>
                <a:spcPct val="115000"/>
              </a:lnSpc>
              <a:spcBef>
                <a:spcPts val="0"/>
              </a:spcBef>
              <a:spcAft>
                <a:spcPts val="0"/>
              </a:spcAft>
              <a:buClr>
                <a:schemeClr val="dk2"/>
              </a:buClr>
              <a:buSzPts val="929"/>
              <a:buFont typeface="Work Sans"/>
              <a:buAutoNum type="arabicPeriod"/>
            </a:pPr>
            <a:r>
              <a:rPr lang="en" sz="928">
                <a:solidFill>
                  <a:schemeClr val="dk2"/>
                </a:solidFill>
                <a:latin typeface="Work Sans"/>
                <a:ea typeface="Work Sans"/>
                <a:cs typeface="Work Sans"/>
                <a:sym typeface="Work Sans"/>
              </a:rPr>
              <a:t>Standard Deviation</a:t>
            </a:r>
            <a:endParaRPr sz="1100">
              <a:latin typeface="Work Sans"/>
              <a:ea typeface="Work Sans"/>
              <a:cs typeface="Work Sans"/>
              <a:sym typeface="Work Sans"/>
            </a:endParaRPr>
          </a:p>
        </p:txBody>
      </p:sp>
      <p:pic>
        <p:nvPicPr>
          <p:cNvPr id="160" name="Google Shape;160;p18"/>
          <p:cNvPicPr preferRelativeResize="0"/>
          <p:nvPr/>
        </p:nvPicPr>
        <p:blipFill rotWithShape="1">
          <a:blip r:embed="rId5">
            <a:alphaModFix/>
          </a:blip>
          <a:srcRect b="-212" l="-483" r="49053" t="15401"/>
          <a:stretch/>
        </p:blipFill>
        <p:spPr>
          <a:xfrm>
            <a:off x="5490600" y="1555400"/>
            <a:ext cx="3473049" cy="274427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Roadmap</a:t>
            </a:r>
            <a:endParaRPr/>
          </a:p>
        </p:txBody>
      </p:sp>
      <p:sp>
        <p:nvSpPr>
          <p:cNvPr id="166" name="Google Shape;16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Build</a:t>
            </a:r>
            <a:r>
              <a:rPr lang="en"/>
              <a:t> a ML model that is </a:t>
            </a:r>
            <a:r>
              <a:rPr b="1" lang="en"/>
              <a:t>generalizable across multiple cities</a:t>
            </a:r>
            <a:endParaRPr b="1"/>
          </a:p>
          <a:p>
            <a:pPr indent="0" lvl="0" marL="457200" rtl="0" algn="l">
              <a:spcBef>
                <a:spcPts val="1200"/>
              </a:spcBef>
              <a:spcAft>
                <a:spcPts val="0"/>
              </a:spcAft>
              <a:buNone/>
            </a:pPr>
            <a:r>
              <a:t/>
            </a:r>
            <a:endParaRPr b="1"/>
          </a:p>
          <a:p>
            <a:pPr indent="-342900" lvl="0" marL="457200" rtl="0" algn="l">
              <a:spcBef>
                <a:spcPts val="1200"/>
              </a:spcBef>
              <a:spcAft>
                <a:spcPts val="0"/>
              </a:spcAft>
              <a:buSzPts val="1800"/>
              <a:buChar char="●"/>
            </a:pPr>
            <a:r>
              <a:rPr lang="en"/>
              <a:t>Compare different H3 resolutions between the variability in service and navigation time predictions for cargo bikes vs vans</a:t>
            </a:r>
            <a:endParaRPr/>
          </a:p>
          <a:p>
            <a:pPr indent="-317500" lvl="1" marL="914400" rtl="0" algn="l">
              <a:spcBef>
                <a:spcPts val="0"/>
              </a:spcBef>
              <a:spcAft>
                <a:spcPts val="0"/>
              </a:spcAft>
              <a:buSzPts val="1400"/>
              <a:buChar char="○"/>
            </a:pPr>
            <a:r>
              <a:rPr lang="en"/>
              <a:t>Cargo bikes have less variability</a:t>
            </a:r>
            <a:r>
              <a:rPr lang="en"/>
              <a:t> between urban regions than vans</a:t>
            </a:r>
            <a:r>
              <a:rPr lang="en"/>
              <a:t>!</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We plan on </a:t>
            </a:r>
            <a:r>
              <a:rPr b="1" lang="en"/>
              <a:t>releasing datasets with the OSM tag features added</a:t>
            </a:r>
            <a:r>
              <a:rPr lang="en"/>
              <a:t>, to prompt future modelling efforts.</a:t>
            </a:r>
            <a:endParaRPr/>
          </a:p>
        </p:txBody>
      </p:sp>
      <p:cxnSp>
        <p:nvCxnSpPr>
          <p:cNvPr id="167" name="Google Shape;167;p19"/>
          <p:cNvCxnSpPr/>
          <p:nvPr/>
        </p:nvCxnSpPr>
        <p:spPr>
          <a:xfrm>
            <a:off x="376057" y="1017713"/>
            <a:ext cx="8391900" cy="600"/>
          </a:xfrm>
          <a:prstGeom prst="straightConnector1">
            <a:avLst/>
          </a:prstGeom>
          <a:noFill/>
          <a:ln cap="flat" cmpd="sng" w="38100">
            <a:solidFill>
              <a:srgbClr val="000000"/>
            </a:solidFill>
            <a:prstDash val="solid"/>
            <a:round/>
            <a:headEnd len="sm" w="sm" type="none"/>
            <a:tailEnd len="sm" w="sm" type="none"/>
          </a:ln>
        </p:spPr>
      </p:cxnSp>
      <p:pic>
        <p:nvPicPr>
          <p:cNvPr id="168" name="Google Shape;168;p19"/>
          <p:cNvPicPr preferRelativeResize="0"/>
          <p:nvPr/>
        </p:nvPicPr>
        <p:blipFill rotWithShape="1">
          <a:blip r:embed="rId3">
            <a:alphaModFix/>
          </a:blip>
          <a:srcRect b="31931" l="10233" r="10502" t="10388"/>
          <a:stretch/>
        </p:blipFill>
        <p:spPr>
          <a:xfrm>
            <a:off x="7718650" y="253044"/>
            <a:ext cx="1051675" cy="765275"/>
          </a:xfrm>
          <a:prstGeom prst="rect">
            <a:avLst/>
          </a:prstGeom>
          <a:noFill/>
          <a:ln>
            <a:noFill/>
          </a:ln>
        </p:spPr>
      </p:pic>
      <p:sp>
        <p:nvSpPr>
          <p:cNvPr id="169" name="Google Shape;16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7D4B1C4CB922B40A4504DC8832B7568" ma:contentTypeVersion="13" ma:contentTypeDescription="Opret et nyt dokument." ma:contentTypeScope="" ma:versionID="0844ab6dc00835b673f60b89e305a783">
  <xsd:schema xmlns:xsd="http://www.w3.org/2001/XMLSchema" xmlns:xs="http://www.w3.org/2001/XMLSchema" xmlns:p="http://schemas.microsoft.com/office/2006/metadata/properties" xmlns:ns2="44e210e8-f3cf-4b86-8e19-0e103c550aa6" xmlns:ns3="ecdd09f5-d67d-4391-a2d6-bcafcc6e739e" targetNamespace="http://schemas.microsoft.com/office/2006/metadata/properties" ma:root="true" ma:fieldsID="ab71554e4acb1f9e1afcd97d84b714b9" ns2:_="" ns3:_="">
    <xsd:import namespace="44e210e8-f3cf-4b86-8e19-0e103c550aa6"/>
    <xsd:import namespace="ecdd09f5-d67d-4391-a2d6-bcafcc6e73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210e8-f3cf-4b86-8e19-0e103c550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7df8619d-ff31-4982-ad5c-b33dabae477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dd09f5-d67d-4391-a2d6-bcafcc6e739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972a803e-e365-41b2-bd81-cf7f1b33729d}" ma:internalName="TaxCatchAll" ma:showField="CatchAllData" ma:web="ecdd09f5-d67d-4391-a2d6-bcafcc6e73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E12C95-723B-43D7-B8DF-E8F84FD8723E}"/>
</file>

<file path=customXml/itemProps2.xml><?xml version="1.0" encoding="utf-8"?>
<ds:datastoreItem xmlns:ds="http://schemas.openxmlformats.org/officeDocument/2006/customXml" ds:itemID="{9FA98441-C83C-4497-9DDF-A55A8A2E0577}"/>
</file>