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9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1"/>
  </p:notesMasterIdLst>
  <p:sldIdLst>
    <p:sldId id="276" r:id="rId2"/>
    <p:sldId id="259" r:id="rId3"/>
    <p:sldId id="279" r:id="rId4"/>
    <p:sldId id="280" r:id="rId5"/>
    <p:sldId id="261" r:id="rId6"/>
    <p:sldId id="267" r:id="rId7"/>
    <p:sldId id="277" r:id="rId8"/>
    <p:sldId id="281" r:id="rId9"/>
    <p:sldId id="264" r:id="rId10"/>
  </p:sldIdLst>
  <p:sldSz cx="12192000" cy="6858000"/>
  <p:notesSz cx="6858000" cy="9144000"/>
  <p:embeddedFontLst>
    <p:embeddedFont>
      <p:font typeface="ＭＳ Ｐゴシック" panose="020B0600070205080204" pitchFamily="34" charset="-128"/>
      <p:regular r:id="rId12"/>
    </p:embeddedFont>
    <p:embeddedFont>
      <p:font typeface="Open Sans" panose="020B0606030504020204" pitchFamily="34" charset="0"/>
      <p:regular r:id="rId13"/>
      <p:bold r:id="rId14"/>
      <p:italic r:id="rId15"/>
      <p:boldItalic r:id="rId16"/>
    </p:embeddedFont>
    <p:embeddedFont>
      <p:font typeface="Open Sans Light" panose="020B0306030504020204" pitchFamily="34" charset="0"/>
      <p:regular r:id="rId17"/>
      <p:italic r:id="rId18"/>
    </p:embeddedFont>
    <p:embeddedFont>
      <p:font typeface="Open Sans SemiBold" panose="020B0706030804020204" pitchFamily="34" charset="0"/>
      <p:regular r:id="rId19"/>
      <p:bold r:id="rId20"/>
      <p:italic r:id="rId21"/>
      <p:boldItalic r:id="rId22"/>
    </p:embeddedFont>
  </p:embeddedFontLst>
  <p:defaultTextStyle>
    <a:defPPr>
      <a:defRPr lang="en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7F7"/>
    <a:srgbClr val="F0E7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82"/>
    <p:restoredTop sz="83511"/>
  </p:normalViewPr>
  <p:slideViewPr>
    <p:cSldViewPr snapToGrid="0" snapToObjects="1">
      <p:cViewPr varScale="1">
        <p:scale>
          <a:sx n="94" d="100"/>
          <a:sy n="94" d="100"/>
        </p:scale>
        <p:origin x="1176" y="184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55" d="100"/>
        <a:sy n="15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customXml" Target="../customXml/item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1D5CDA-1CF0-074B-9351-880E92D9B87D}" type="datetimeFigureOut">
              <a:rPr lang="en-DK" smtClean="0"/>
              <a:t>12/11/2023</a:t>
            </a:fld>
            <a:endParaRPr lang="en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04B179-6005-6C44-BC72-027ABB4CCECB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772688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DK" sz="4800" dirty="0"/>
              <a:t>Thanks to Martin from communications for the layout on these slides – also our CCIT tree!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4B179-6005-6C44-BC72-027ABB4CCECB}" type="slidenum">
              <a:rPr lang="en-DK" smtClean="0"/>
              <a:t>1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612528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4B179-6005-6C44-BC72-027ABB4CCECB}" type="slidenum">
              <a:rPr lang="en-DK" smtClean="0"/>
              <a:t>2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508829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4B179-6005-6C44-BC72-027ABB4CCECB}" type="slidenum">
              <a:rPr lang="en-DK" smtClean="0"/>
              <a:t>3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59854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4B179-6005-6C44-BC72-027ABB4CCECB}" type="slidenum">
              <a:rPr lang="en-DK" smtClean="0"/>
              <a:t>4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602507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4B179-6005-6C44-BC72-027ABB4CCECB}" type="slidenum">
              <a:rPr lang="en-DK" smtClean="0"/>
              <a:t>5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655063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4B179-6005-6C44-BC72-027ABB4CCECB}" type="slidenum">
              <a:rPr lang="en-DK" smtClean="0"/>
              <a:t>6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601191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4B179-6005-6C44-BC72-027ABB4CCECB}" type="slidenum">
              <a:rPr lang="en-DK" smtClean="0"/>
              <a:t>7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881755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/>
              <a:t>But salvation from who or what? (illegal mining, poor illegal settlers? Or capitalist world markets driving the extraction?)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4B179-6005-6C44-BC72-027ABB4CCECB}" type="slidenum">
              <a:rPr lang="en-DK" smtClean="0"/>
              <a:t>8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570822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DK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4B179-6005-6C44-BC72-027ABB4CCECB}" type="slidenum">
              <a:rPr lang="en-DK" smtClean="0"/>
              <a:t>9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03702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58A8C01-5D6D-5F42-B499-7271AF2C77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696" y="120235"/>
            <a:ext cx="10515600" cy="41330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76948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6A3D743-1DCB-E342-972C-CD6D96E6B9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290060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DK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58A8C01-5D6D-5F42-B499-7271AF2C77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696" y="120235"/>
            <a:ext cx="10515600" cy="41330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083257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0AA52-CB3C-3B4C-95AD-2CA9BBAE6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E786765-A4E0-0640-B198-1496E66F2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696" y="120235"/>
            <a:ext cx="10515600" cy="41330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562591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A2192-E72F-E548-86B6-C0F0BD3024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AB7811-8491-FB41-A6E8-728EC9E02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AB3B38-8E8E-164C-8962-C95664D357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060323-3C27-6143-8373-1AD5F494FED3}" type="datetimeFigureOut">
              <a:rPr lang="en-DK" smtClean="0"/>
              <a:t>12/11/2023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F3A60C-69B8-A74B-94A0-74023F42E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C34B58-367C-8446-A7EC-1B4EF9196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8FAB9B-C563-5F46-ADAD-7E6035313A4D}" type="slidenum">
              <a:rPr lang="en-DK" smtClean="0"/>
              <a:t>‹#›</a:t>
            </a:fld>
            <a:endParaRPr lang="en-DK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3AEDC93E-A2E8-FA49-AB17-C92A650CD899}"/>
              </a:ext>
            </a:extLst>
          </p:cNvPr>
          <p:cNvSpPr txBox="1">
            <a:spLocks/>
          </p:cNvSpPr>
          <p:nvPr userDrawn="1"/>
        </p:nvSpPr>
        <p:spPr>
          <a:xfrm>
            <a:off x="303696" y="57151"/>
            <a:ext cx="10515600" cy="54032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388612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94113590-ED02-6049-BC55-141E86E522A9}"/>
              </a:ext>
            </a:extLst>
          </p:cNvPr>
          <p:cNvSpPr txBox="1">
            <a:spLocks/>
          </p:cNvSpPr>
          <p:nvPr userDrawn="1"/>
        </p:nvSpPr>
        <p:spPr>
          <a:xfrm>
            <a:off x="303696" y="57151"/>
            <a:ext cx="10515600" cy="54032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509425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8D297A-044F-F94C-9982-76F44034293E}"/>
              </a:ext>
            </a:extLst>
          </p:cNvPr>
          <p:cNvSpPr/>
          <p:nvPr userDrawn="1"/>
        </p:nvSpPr>
        <p:spPr>
          <a:xfrm>
            <a:off x="0" y="0"/>
            <a:ext cx="12192000" cy="591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153543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4EB892-9C52-AA48-B27F-F487087C5665}"/>
              </a:ext>
            </a:extLst>
          </p:cNvPr>
          <p:cNvSpPr/>
          <p:nvPr userDrawn="1"/>
        </p:nvSpPr>
        <p:spPr>
          <a:xfrm>
            <a:off x="0" y="0"/>
            <a:ext cx="12192000" cy="5919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9B9959-DEE1-D04C-A921-C36015749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696" y="120235"/>
            <a:ext cx="10515600" cy="41330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32D83-76F8-E94B-9A68-6874D69EC3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1832" y="105150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4227726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2" r:id="rId4"/>
    <p:sldLayoutId id="2147483654" r:id="rId5"/>
    <p:sldLayoutId id="214748365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bg1"/>
          </a:solidFill>
          <a:latin typeface="Open Sans SemiBold" panose="020B0606030504020204" pitchFamily="34" charset="0"/>
          <a:ea typeface="Open Sans SemiBold" panose="020B0606030504020204" pitchFamily="34" charset="0"/>
          <a:cs typeface="Open Sans SemiBold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emf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36FB04-AE17-0844-AF58-4E9A61F91C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5AE9228-4E91-8546-BE98-F071B851B7E7}"/>
              </a:ext>
            </a:extLst>
          </p:cNvPr>
          <p:cNvSpPr/>
          <p:nvPr/>
        </p:nvSpPr>
        <p:spPr>
          <a:xfrm>
            <a:off x="-10952" y="4946754"/>
            <a:ext cx="12202951" cy="1911246"/>
          </a:xfrm>
          <a:prstGeom prst="rect">
            <a:avLst/>
          </a:prstGeom>
          <a:gradFill>
            <a:gsLst>
              <a:gs pos="100000">
                <a:schemeClr val="tx1">
                  <a:alpha val="75000"/>
                </a:schemeClr>
              </a:gs>
              <a:gs pos="0">
                <a:schemeClr val="tx1">
                  <a:alpha val="75000"/>
                </a:schemeClr>
              </a:gs>
              <a:gs pos="67000">
                <a:schemeClr val="tx1">
                  <a:alpha val="60000"/>
                </a:schemeClr>
              </a:gs>
              <a:gs pos="30000">
                <a:schemeClr val="tx1">
                  <a:alpha val="60000"/>
                </a:schemeClr>
              </a:gs>
            </a:gsLst>
            <a:lin ang="0" scaled="0"/>
          </a:gradFill>
          <a:ln>
            <a:noFill/>
          </a:ln>
          <a:effectLst>
            <a:outerShdw blurRad="1168741" dist="38100" dir="2700000" sx="108033" sy="108033" algn="tl" rotWithShape="0">
              <a:schemeClr val="bg1">
                <a:alpha val="4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926414-2F5A-2A4B-A3FD-C43D82C0E71F}"/>
              </a:ext>
            </a:extLst>
          </p:cNvPr>
          <p:cNvSpPr txBox="1"/>
          <p:nvPr/>
        </p:nvSpPr>
        <p:spPr>
          <a:xfrm>
            <a:off x="381651" y="5298724"/>
            <a:ext cx="7430106" cy="8796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GB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DECOUPLING IT?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16C96D-2303-054F-A40F-5FC64E3FDF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6563" y="0"/>
            <a:ext cx="3625436" cy="3987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FD38FB-F784-E748-86F0-5F43076CED0D}"/>
              </a:ext>
            </a:extLst>
          </p:cNvPr>
          <p:cNvSpPr txBox="1"/>
          <p:nvPr/>
        </p:nvSpPr>
        <p:spPr>
          <a:xfrm>
            <a:off x="491424" y="6084636"/>
            <a:ext cx="11700575" cy="4154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Global Comparative Ethnography of the Role of IT in the Mitigation of the Climate Crisis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17E21F-2425-C7C7-71C7-E9AA401638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9391" y="5245716"/>
            <a:ext cx="1127788" cy="112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51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AD0F46-0C85-4147-9E74-D59C9A377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DK" dirty="0">
                <a:ea typeface="ＭＳ Ｐゴシック" panose="020B0600070205080204" pitchFamily="34" charset="-128"/>
              </a:rPr>
              <a:t>WHAT KIND OF CHANGE IS DECOUPLING?</a:t>
            </a:r>
            <a:endParaRPr lang="en-DK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66597B-85B6-C241-BEA1-90D7D53A3A47}"/>
              </a:ext>
            </a:extLst>
          </p:cNvPr>
          <p:cNvSpPr txBox="1"/>
          <p:nvPr/>
        </p:nvSpPr>
        <p:spPr>
          <a:xfrm>
            <a:off x="134912" y="5826620"/>
            <a:ext cx="3500179" cy="523220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DK" sz="28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Economic Growth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B2E6901-474F-D041-92A6-D730A2A94DE0}"/>
              </a:ext>
            </a:extLst>
          </p:cNvPr>
          <p:cNvSpPr txBox="1"/>
          <p:nvPr/>
        </p:nvSpPr>
        <p:spPr>
          <a:xfrm>
            <a:off x="4892895" y="5837056"/>
            <a:ext cx="3500179" cy="523220"/>
          </a:xfrm>
          <a:prstGeom prst="rect">
            <a:avLst/>
          </a:prstGeom>
          <a:solidFill>
            <a:schemeClr val="bg1">
              <a:alpha val="87283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DK" sz="28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Climate Impact</a:t>
            </a:r>
          </a:p>
        </p:txBody>
      </p:sp>
      <p:sp>
        <p:nvSpPr>
          <p:cNvPr id="13" name="Undertitel 11">
            <a:extLst>
              <a:ext uri="{FF2B5EF4-FFF2-40B4-BE49-F238E27FC236}">
                <a16:creationId xmlns:a16="http://schemas.microsoft.com/office/drawing/2014/main" id="{62B3EF39-F53B-4940-9C1A-BD2932E8BAE7}"/>
              </a:ext>
            </a:extLst>
          </p:cNvPr>
          <p:cNvSpPr txBox="1">
            <a:spLocks/>
          </p:cNvSpPr>
          <p:nvPr/>
        </p:nvSpPr>
        <p:spPr bwMode="auto">
          <a:xfrm>
            <a:off x="8051285" y="841368"/>
            <a:ext cx="3912971" cy="3656491"/>
          </a:xfrm>
          <a:prstGeom prst="rect">
            <a:avLst/>
          </a:prstGeom>
          <a:solidFill>
            <a:srgbClr val="F7F7F7"/>
          </a:solidFill>
          <a:ln>
            <a:noFill/>
          </a:ln>
          <a:effectLst>
            <a:outerShdw blurRad="219645" dist="121861" dir="2700000" sx="99000" sy="99000" algn="tl" rotWithShape="0">
              <a:prstClr val="black">
                <a:alpha val="17718"/>
              </a:prstClr>
            </a:outerShdw>
          </a:effectLst>
        </p:spPr>
        <p:txBody>
          <a:bodyPr lIns="251999" tIns="0" rIns="251999" bIns="251999"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ct val="20000"/>
              </a:spcBef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200000"/>
              </a:lnSpc>
              <a:defRPr/>
            </a:pPr>
            <a:r>
              <a:rPr lang="en-US" altLang="en-DK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‘REGULAR’ APPROACH: </a:t>
            </a:r>
          </a:p>
          <a:p>
            <a:pPr>
              <a:lnSpc>
                <a:spcPct val="90000"/>
              </a:lnSpc>
              <a:defRPr/>
            </a:pPr>
            <a:r>
              <a:rPr lang="en-US" altLang="en-DK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DECOUPLING AS ECONOMIC GROWTH VS RESOURCE USE</a:t>
            </a:r>
          </a:p>
          <a:p>
            <a:pPr>
              <a:defRPr/>
            </a:pPr>
            <a:endParaRPr lang="en-US" altLang="en-DK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defRPr/>
            </a:pPr>
            <a:r>
              <a:rPr lang="en-US" altLang="en-DK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What are the economic/growth assumptions involved?</a:t>
            </a:r>
          </a:p>
          <a:p>
            <a:pPr>
              <a:defRPr/>
            </a:pPr>
            <a:endParaRPr lang="en-US" altLang="en-DK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defRPr/>
            </a:pPr>
            <a:r>
              <a:rPr lang="en-US" altLang="en-DK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What are assumptions about change?</a:t>
            </a:r>
          </a:p>
          <a:p>
            <a:pPr>
              <a:defRPr/>
            </a:pPr>
            <a:endParaRPr lang="en-US" altLang="en-DK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buFontTx/>
              <a:buChar char="•"/>
              <a:defRPr/>
            </a:pPr>
            <a:endParaRPr lang="en-US" altLang="en-DK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62E831-BD9C-BD90-2113-B25E11E32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96" y="1254671"/>
            <a:ext cx="7692101" cy="431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5582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AD0F46-0C85-4147-9E74-D59C9A377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DK" dirty="0">
                <a:ea typeface="ＭＳ Ｐゴシック" panose="020B0600070205080204" pitchFamily="34" charset="-128"/>
              </a:rPr>
              <a:t>WHAT KIND OF CHANGE IS DECOUPLING?</a:t>
            </a:r>
            <a:endParaRPr lang="en-DK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8566C51-92BC-BE4A-94BA-DA84D332F2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577" t="11767" r="9677"/>
          <a:stretch/>
        </p:blipFill>
        <p:spPr>
          <a:xfrm>
            <a:off x="5382450" y="4081929"/>
            <a:ext cx="2700954" cy="2587632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F612EE-4D78-514D-A770-F6D1AF0BD1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197" r="10197"/>
          <a:stretch/>
        </p:blipFill>
        <p:spPr>
          <a:xfrm>
            <a:off x="404544" y="4081929"/>
            <a:ext cx="2700954" cy="2589212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86396B-1937-504D-9A05-EE18F3705E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37" t="-442" r="39301" b="442"/>
          <a:stretch/>
        </p:blipFill>
        <p:spPr>
          <a:xfrm>
            <a:off x="2893497" y="841368"/>
            <a:ext cx="2700954" cy="2587632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66597B-85B6-C241-BEA1-90D7D53A3A47}"/>
              </a:ext>
            </a:extLst>
          </p:cNvPr>
          <p:cNvSpPr txBox="1"/>
          <p:nvPr/>
        </p:nvSpPr>
        <p:spPr>
          <a:xfrm>
            <a:off x="0" y="5826620"/>
            <a:ext cx="3500179" cy="523220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DK" sz="28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Economy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B2E6901-474F-D041-92A6-D730A2A94DE0}"/>
              </a:ext>
            </a:extLst>
          </p:cNvPr>
          <p:cNvSpPr txBox="1"/>
          <p:nvPr/>
        </p:nvSpPr>
        <p:spPr>
          <a:xfrm>
            <a:off x="4982837" y="5910599"/>
            <a:ext cx="3500179" cy="523220"/>
          </a:xfrm>
          <a:prstGeom prst="rect">
            <a:avLst/>
          </a:prstGeom>
          <a:solidFill>
            <a:schemeClr val="bg1">
              <a:alpha val="87283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DK" sz="28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Climate Change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D2A43D2-E054-A140-91AD-AD6FC60BB2C5}"/>
              </a:ext>
            </a:extLst>
          </p:cNvPr>
          <p:cNvSpPr txBox="1"/>
          <p:nvPr/>
        </p:nvSpPr>
        <p:spPr>
          <a:xfrm>
            <a:off x="2493884" y="2680285"/>
            <a:ext cx="3500179" cy="523220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DK" sz="28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IT</a:t>
            </a:r>
          </a:p>
        </p:txBody>
      </p:sp>
      <p:sp>
        <p:nvSpPr>
          <p:cNvPr id="37" name="Left-right Arrow 36">
            <a:extLst>
              <a:ext uri="{FF2B5EF4-FFF2-40B4-BE49-F238E27FC236}">
                <a16:creationId xmlns:a16="http://schemas.microsoft.com/office/drawing/2014/main" id="{FB423092-A4BE-DA49-9FE0-1B9840552BA1}"/>
              </a:ext>
            </a:extLst>
          </p:cNvPr>
          <p:cNvSpPr/>
          <p:nvPr/>
        </p:nvSpPr>
        <p:spPr>
          <a:xfrm rot="18907750">
            <a:off x="1885855" y="3140031"/>
            <a:ext cx="1216058" cy="603316"/>
          </a:xfrm>
          <a:prstGeom prst="leftRight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8" name="Left-right Arrow 37">
            <a:extLst>
              <a:ext uri="{FF2B5EF4-FFF2-40B4-BE49-F238E27FC236}">
                <a16:creationId xmlns:a16="http://schemas.microsoft.com/office/drawing/2014/main" id="{4ECE9B9E-579F-D04B-A63D-C86E017D7F16}"/>
              </a:ext>
            </a:extLst>
          </p:cNvPr>
          <p:cNvSpPr/>
          <p:nvPr/>
        </p:nvSpPr>
        <p:spPr>
          <a:xfrm rot="2770518">
            <a:off x="5380969" y="3144829"/>
            <a:ext cx="1216058" cy="603316"/>
          </a:xfrm>
          <a:prstGeom prst="leftRightArrow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3" name="Undertitel 11">
            <a:extLst>
              <a:ext uri="{FF2B5EF4-FFF2-40B4-BE49-F238E27FC236}">
                <a16:creationId xmlns:a16="http://schemas.microsoft.com/office/drawing/2014/main" id="{62B3EF39-F53B-4940-9C1A-BD2932E8BAE7}"/>
              </a:ext>
            </a:extLst>
          </p:cNvPr>
          <p:cNvSpPr txBox="1">
            <a:spLocks/>
          </p:cNvSpPr>
          <p:nvPr/>
        </p:nvSpPr>
        <p:spPr bwMode="auto">
          <a:xfrm>
            <a:off x="8051285" y="841368"/>
            <a:ext cx="3912971" cy="3656491"/>
          </a:xfrm>
          <a:prstGeom prst="rect">
            <a:avLst/>
          </a:prstGeom>
          <a:solidFill>
            <a:srgbClr val="F7F7F7"/>
          </a:solidFill>
          <a:ln>
            <a:noFill/>
          </a:ln>
          <a:effectLst>
            <a:outerShdw blurRad="219645" dist="121861" dir="2700000" sx="99000" sy="99000" algn="tl" rotWithShape="0">
              <a:prstClr val="black">
                <a:alpha val="17718"/>
              </a:prstClr>
            </a:outerShdw>
          </a:effectLst>
        </p:spPr>
        <p:txBody>
          <a:bodyPr lIns="251999" tIns="0" rIns="251999" bIns="251999"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ct val="20000"/>
              </a:spcBef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200000"/>
              </a:lnSpc>
              <a:defRPr/>
            </a:pPr>
            <a:r>
              <a:rPr lang="en-US" altLang="en-DK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APPROACH: </a:t>
            </a:r>
          </a:p>
          <a:p>
            <a:pPr>
              <a:lnSpc>
                <a:spcPct val="90000"/>
              </a:lnSpc>
              <a:defRPr/>
            </a:pPr>
            <a:r>
              <a:rPr lang="en-US" altLang="en-DK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DECOUPLING AS </a:t>
            </a:r>
            <a:r>
              <a:rPr lang="en-US" altLang="en-DK" b="1" i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SOCIOCULTURAL</a:t>
            </a:r>
            <a:r>
              <a:rPr lang="en-US" altLang="en-DK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 </a:t>
            </a:r>
            <a:r>
              <a:rPr lang="en-US" altLang="en-DK" b="1" i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CHANGE</a:t>
            </a:r>
          </a:p>
          <a:p>
            <a:pPr>
              <a:defRPr/>
            </a:pPr>
            <a:endParaRPr lang="en-US" altLang="en-DK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defRPr/>
            </a:pPr>
            <a:r>
              <a:rPr lang="en-US" altLang="en-DK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Addressing four assumptions about change and its cultural dimensions in relation to decoupling:</a:t>
            </a:r>
          </a:p>
          <a:p>
            <a:pPr>
              <a:defRPr/>
            </a:pPr>
            <a:endParaRPr lang="en-US" altLang="en-DK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DK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Subjectivity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DK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Reflexivity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DK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Agency and responsibility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DK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Continuity</a:t>
            </a:r>
          </a:p>
          <a:p>
            <a:pPr>
              <a:defRPr/>
            </a:pPr>
            <a:endParaRPr lang="en-US" altLang="en-DK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buFontTx/>
              <a:buChar char="•"/>
              <a:defRPr/>
            </a:pPr>
            <a:endParaRPr lang="en-US" altLang="en-DK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4" name="Left-right Arrow 13">
            <a:extLst>
              <a:ext uri="{FF2B5EF4-FFF2-40B4-BE49-F238E27FC236}">
                <a16:creationId xmlns:a16="http://schemas.microsoft.com/office/drawing/2014/main" id="{E6D60D8F-2F47-864D-A55A-0185BC8BB19D}"/>
              </a:ext>
            </a:extLst>
          </p:cNvPr>
          <p:cNvSpPr/>
          <p:nvPr/>
        </p:nvSpPr>
        <p:spPr>
          <a:xfrm>
            <a:off x="3608173" y="5223304"/>
            <a:ext cx="1374664" cy="603316"/>
          </a:xfrm>
          <a:prstGeom prst="leftRightArrow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Graphic 3" descr="Question mark with solid fill">
            <a:extLst>
              <a:ext uri="{FF2B5EF4-FFF2-40B4-BE49-F238E27FC236}">
                <a16:creationId xmlns:a16="http://schemas.microsoft.com/office/drawing/2014/main" id="{49EACE35-52D3-D145-A70C-818E157137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96833" y="3736830"/>
            <a:ext cx="1107642" cy="110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155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AD0F46-0C85-4147-9E74-D59C9A377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a typeface="ＭＳ Ｐゴシック" panose="020B0600070205080204" pitchFamily="34" charset="-128"/>
              </a:rPr>
              <a:t>THE IMPACT OF THE IT SECTOR (2015)?</a:t>
            </a:r>
            <a:endParaRPr lang="en-DK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66597B-85B6-C241-BEA1-90D7D53A3A47}"/>
              </a:ext>
            </a:extLst>
          </p:cNvPr>
          <p:cNvSpPr txBox="1"/>
          <p:nvPr/>
        </p:nvSpPr>
        <p:spPr>
          <a:xfrm>
            <a:off x="338149" y="5837056"/>
            <a:ext cx="3500179" cy="523220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DK" sz="28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IT as ‘the good guy’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B2E6901-474F-D041-92A6-D730A2A94DE0}"/>
              </a:ext>
            </a:extLst>
          </p:cNvPr>
          <p:cNvSpPr txBox="1"/>
          <p:nvPr/>
        </p:nvSpPr>
        <p:spPr>
          <a:xfrm>
            <a:off x="4345910" y="5857928"/>
            <a:ext cx="3500179" cy="523220"/>
          </a:xfrm>
          <a:prstGeom prst="rect">
            <a:avLst/>
          </a:prstGeom>
          <a:solidFill>
            <a:schemeClr val="bg1">
              <a:alpha val="87283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DK" sz="28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IT as ‘the bad guy’</a:t>
            </a:r>
          </a:p>
        </p:txBody>
      </p:sp>
      <p:sp>
        <p:nvSpPr>
          <p:cNvPr id="13" name="Undertitel 11">
            <a:extLst>
              <a:ext uri="{FF2B5EF4-FFF2-40B4-BE49-F238E27FC236}">
                <a16:creationId xmlns:a16="http://schemas.microsoft.com/office/drawing/2014/main" id="{62B3EF39-F53B-4940-9C1A-BD2932E8BAE7}"/>
              </a:ext>
            </a:extLst>
          </p:cNvPr>
          <p:cNvSpPr txBox="1">
            <a:spLocks/>
          </p:cNvSpPr>
          <p:nvPr/>
        </p:nvSpPr>
        <p:spPr bwMode="auto">
          <a:xfrm>
            <a:off x="8051285" y="841368"/>
            <a:ext cx="3912971" cy="3656491"/>
          </a:xfrm>
          <a:prstGeom prst="rect">
            <a:avLst/>
          </a:prstGeom>
          <a:solidFill>
            <a:srgbClr val="F7F7F7"/>
          </a:solidFill>
          <a:ln>
            <a:noFill/>
          </a:ln>
          <a:effectLst>
            <a:outerShdw blurRad="219645" dist="121861" dir="2700000" sx="99000" sy="99000" algn="tl" rotWithShape="0">
              <a:prstClr val="black">
                <a:alpha val="17718"/>
              </a:prstClr>
            </a:outerShdw>
          </a:effectLst>
        </p:spPr>
        <p:txBody>
          <a:bodyPr lIns="251999" tIns="0" rIns="251999" bIns="251999"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ct val="20000"/>
              </a:spcBef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defRPr/>
            </a:pPr>
            <a:endParaRPr lang="en-US" altLang="en-DK" b="1" dirty="0"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</a:endParaRPr>
          </a:p>
          <a:p>
            <a:pPr>
              <a:lnSpc>
                <a:spcPct val="90000"/>
              </a:lnSpc>
              <a:defRPr/>
            </a:pPr>
            <a:endParaRPr lang="en-US" altLang="en-DK" b="1" dirty="0"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en-DK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Contrasting narratives of the role of IT</a:t>
            </a:r>
            <a:endParaRPr lang="en-US" altLang="en-DK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defRPr/>
            </a:pPr>
            <a:endParaRPr lang="en-US" altLang="en-DK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buFontTx/>
              <a:buChar char="•"/>
              <a:defRPr/>
            </a:pPr>
            <a:endParaRPr lang="en-US" altLang="en-DK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39B0C9-632D-335F-1E01-AAC1A61A9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89" y="1199836"/>
            <a:ext cx="3093701" cy="429951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AD207D9-3D6C-2E06-8AB0-7C778CE85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384" y="1189074"/>
            <a:ext cx="4068996" cy="419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8668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5EDEF3-C506-7A43-ADCF-6ECF791E8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664" y="816561"/>
            <a:ext cx="10839042" cy="573515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AAD0F46-0C85-4147-9E74-D59C9A377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SUBPROJECTS: CLIMATE-IT-HUBS</a:t>
            </a:r>
            <a:endParaRPr lang="en-DK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D79ABDB-B1E8-2748-8198-B06CD0043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9199" y="4441035"/>
            <a:ext cx="712640" cy="47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E5CA7C0-83DA-2349-B953-8F2C67E91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9200" y="2881588"/>
            <a:ext cx="660505" cy="47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A5DCADE-F9A0-8040-AE5F-473BD5CE1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762" y="3661311"/>
            <a:ext cx="713232" cy="47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FEAE9511-2AEE-A344-B7B1-819982AFA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9620" y="5935434"/>
            <a:ext cx="712639" cy="47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52AA641C-5064-D646-8EDC-5FC500E8A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2853" y="5192607"/>
            <a:ext cx="699414" cy="46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39F746-7EE3-E546-BA0C-65AEC7F352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1784" y="4145246"/>
            <a:ext cx="817178" cy="817178"/>
          </a:xfrm>
          <a:prstGeom prst="ellipse">
            <a:avLst/>
          </a:prstGeom>
          <a:solidFill>
            <a:srgbClr val="F7F7F7"/>
          </a:solidFill>
          <a:ln>
            <a:noFill/>
          </a:ln>
          <a:effectLst>
            <a:outerShdw blurRad="219645" dist="121861" dir="2700000" sx="99000" sy="99000" algn="tl" rotWithShape="0">
              <a:prstClr val="black">
                <a:alpha val="17718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3BC8AF-937A-9B40-9F95-142F534C74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91890" y="2728876"/>
            <a:ext cx="821059" cy="821058"/>
          </a:xfrm>
          <a:prstGeom prst="ellipse">
            <a:avLst/>
          </a:prstGeom>
          <a:solidFill>
            <a:srgbClr val="F7F7F7"/>
          </a:solidFill>
          <a:ln>
            <a:noFill/>
          </a:ln>
          <a:effectLst>
            <a:outerShdw blurRad="219645" dist="121861" dir="2700000" sx="99000" sy="99000" algn="tl" rotWithShape="0">
              <a:prstClr val="black">
                <a:alpha val="17718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0BC03C-FED8-FD40-9453-738D33C311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39992" y="1992977"/>
            <a:ext cx="817178" cy="817178"/>
          </a:xfrm>
          <a:prstGeom prst="ellipse">
            <a:avLst/>
          </a:prstGeom>
          <a:solidFill>
            <a:srgbClr val="F7F7F7"/>
          </a:solidFill>
          <a:ln>
            <a:noFill/>
          </a:ln>
          <a:effectLst>
            <a:outerShdw blurRad="219645" dist="121861" dir="2700000" sx="99000" sy="99000" algn="tl" rotWithShape="0">
              <a:prstClr val="black">
                <a:alpha val="17718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B25757-EEB0-8243-9F86-92681433CBC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0595" t="5141" r="297" b="5109"/>
          <a:stretch/>
        </p:blipFill>
        <p:spPr>
          <a:xfrm>
            <a:off x="7916607" y="3429000"/>
            <a:ext cx="817178" cy="823072"/>
          </a:xfrm>
          <a:prstGeom prst="ellipse">
            <a:avLst/>
          </a:prstGeom>
          <a:solidFill>
            <a:srgbClr val="F7F7F7"/>
          </a:solidFill>
          <a:ln>
            <a:noFill/>
          </a:ln>
          <a:effectLst>
            <a:outerShdw blurRad="219645" dist="121861" dir="2700000" sx="99000" sy="99000" algn="tl" rotWithShape="0">
              <a:prstClr val="black">
                <a:alpha val="17718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ABBC7A-D8C5-434D-B68C-7D4B79DFB1D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16758" y="4559923"/>
            <a:ext cx="821059" cy="821058"/>
          </a:xfrm>
          <a:prstGeom prst="ellipse">
            <a:avLst/>
          </a:prstGeom>
          <a:solidFill>
            <a:srgbClr val="F7F7F7"/>
          </a:solidFill>
          <a:ln>
            <a:noFill/>
          </a:ln>
          <a:effectLst>
            <a:outerShdw blurRad="219645" dist="121861" dir="2700000" sx="99000" sy="99000" algn="tl" rotWithShape="0">
              <a:prstClr val="black">
                <a:alpha val="17718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FBE04A1-92F0-D545-9E90-2FBEF9A7DCBE}"/>
              </a:ext>
            </a:extLst>
          </p:cNvPr>
          <p:cNvSpPr/>
          <p:nvPr/>
        </p:nvSpPr>
        <p:spPr>
          <a:xfrm>
            <a:off x="7248815" y="4252072"/>
            <a:ext cx="1479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Bangladesh</a:t>
            </a:r>
            <a:endParaRPr lang="en-DK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FCE8D8-69AB-1D4E-B43C-D634ACB044E2}"/>
              </a:ext>
            </a:extLst>
          </p:cNvPr>
          <p:cNvSpPr/>
          <p:nvPr/>
        </p:nvSpPr>
        <p:spPr>
          <a:xfrm>
            <a:off x="10012949" y="2990036"/>
            <a:ext cx="821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China</a:t>
            </a:r>
            <a:endParaRPr lang="en-DK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F1E2C2B-2F39-034B-8EAE-A75848F6E931}"/>
              </a:ext>
            </a:extLst>
          </p:cNvPr>
          <p:cNvSpPr/>
          <p:nvPr/>
        </p:nvSpPr>
        <p:spPr>
          <a:xfrm>
            <a:off x="4629791" y="4813567"/>
            <a:ext cx="8052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1" dirty="0" err="1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Brazil</a:t>
            </a:r>
            <a:endParaRPr lang="en-DK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C78C7AF-5708-E540-BF86-E951BDA0F1CC}"/>
              </a:ext>
            </a:extLst>
          </p:cNvPr>
          <p:cNvSpPr/>
          <p:nvPr/>
        </p:nvSpPr>
        <p:spPr>
          <a:xfrm>
            <a:off x="6947964" y="4650268"/>
            <a:ext cx="869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Kenya</a:t>
            </a:r>
            <a:endParaRPr lang="en-DK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C04F5A5-7143-6041-A43E-0399C97CFD2D}"/>
              </a:ext>
            </a:extLst>
          </p:cNvPr>
          <p:cNvSpPr/>
          <p:nvPr/>
        </p:nvSpPr>
        <p:spPr>
          <a:xfrm>
            <a:off x="3749015" y="2231439"/>
            <a:ext cx="990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1" dirty="0" err="1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Iceland</a:t>
            </a:r>
            <a:endParaRPr lang="en-DK" dirty="0"/>
          </a:p>
        </p:txBody>
      </p:sp>
      <p:sp>
        <p:nvSpPr>
          <p:cNvPr id="20" name="Undertitel 11">
            <a:extLst>
              <a:ext uri="{FF2B5EF4-FFF2-40B4-BE49-F238E27FC236}">
                <a16:creationId xmlns:a16="http://schemas.microsoft.com/office/drawing/2014/main" id="{97C925F9-D454-154B-9C03-CD2CEFABC037}"/>
              </a:ext>
            </a:extLst>
          </p:cNvPr>
          <p:cNvSpPr txBox="1">
            <a:spLocks/>
          </p:cNvSpPr>
          <p:nvPr/>
        </p:nvSpPr>
        <p:spPr bwMode="auto">
          <a:xfrm>
            <a:off x="389792" y="4525711"/>
            <a:ext cx="2379362" cy="1656725"/>
          </a:xfrm>
          <a:prstGeom prst="rect">
            <a:avLst/>
          </a:prstGeom>
          <a:solidFill>
            <a:srgbClr val="F7F7F7"/>
          </a:solidFill>
          <a:ln>
            <a:noFill/>
          </a:ln>
          <a:effectLst>
            <a:outerShdw blurRad="219645" dist="121861" dir="2700000" sx="99000" sy="99000" algn="tl" rotWithShape="0">
              <a:prstClr val="black">
                <a:alpha val="17718"/>
              </a:prstClr>
            </a:outerShdw>
          </a:effectLst>
        </p:spPr>
        <p:txBody>
          <a:bodyPr lIns="251999" tIns="0" rIns="251999" bIns="251999"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ct val="20000"/>
              </a:spcBef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DK" sz="1600" dirty="0"/>
              <a:t>  Ahsan</a:t>
            </a:r>
          </a:p>
          <a:p>
            <a:pPr>
              <a:lnSpc>
                <a:spcPts val="1720"/>
              </a:lnSpc>
            </a:pPr>
            <a:r>
              <a:rPr lang="en-DK" sz="1600" dirty="0"/>
              <a:t>  Santos da Costa</a:t>
            </a:r>
          </a:p>
          <a:p>
            <a:pPr>
              <a:lnSpc>
                <a:spcPts val="2020"/>
              </a:lnSpc>
            </a:pPr>
            <a:r>
              <a:rPr lang="en-DK" sz="1600" dirty="0"/>
              <a:t>  Maguire + Figueiredo</a:t>
            </a:r>
          </a:p>
          <a:p>
            <a:pPr>
              <a:lnSpc>
                <a:spcPts val="2020"/>
              </a:lnSpc>
            </a:pPr>
            <a:r>
              <a:rPr lang="en-DK" sz="1600" dirty="0"/>
              <a:t>  Wang + Wei Guo</a:t>
            </a:r>
          </a:p>
          <a:p>
            <a:pPr>
              <a:lnSpc>
                <a:spcPts val="2020"/>
              </a:lnSpc>
            </a:pPr>
            <a:r>
              <a:rPr lang="en-DK" sz="1600" dirty="0"/>
              <a:t>  Dalsgaard</a:t>
            </a:r>
          </a:p>
          <a:p>
            <a:pPr>
              <a:lnSpc>
                <a:spcPts val="2020"/>
              </a:lnSpc>
            </a:pPr>
            <a:r>
              <a:rPr lang="en-DK" sz="1600" dirty="0"/>
              <a:t>  Hansen</a:t>
            </a: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AA065BFB-3DEB-F94A-BC55-CE918A2F7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2" y="5161032"/>
            <a:ext cx="224130" cy="16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0AB9A211-F3BD-974F-A33C-3709AD4CD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37" y="5417206"/>
            <a:ext cx="226236" cy="15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FF2EBA02-EC1A-D048-A85C-814526370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86" y="4669114"/>
            <a:ext cx="232137" cy="15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id="{6AB24B98-4662-714F-A26A-D2EF82823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43" y="4916789"/>
            <a:ext cx="223915" cy="14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CBD0D5F4-1340-EE41-ACA7-57F2489FF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86" y="5662998"/>
            <a:ext cx="226239" cy="15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EFD67C-50D6-798C-EC06-EA5FAA262DB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4979" y="5913114"/>
            <a:ext cx="223915" cy="1487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385A6-877E-CAF3-788E-42ACCCE310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890481" y="4420602"/>
            <a:ext cx="817178" cy="817178"/>
          </a:xfrm>
          <a:prstGeom prst="ellipse">
            <a:avLst/>
          </a:prstGeom>
          <a:solidFill>
            <a:srgbClr val="F7F7F7"/>
          </a:solidFill>
          <a:ln>
            <a:noFill/>
          </a:ln>
          <a:effectLst>
            <a:outerShdw blurRad="219645" dist="121861" dir="2700000" sx="99000" sy="99000" algn="tl" rotWithShape="0">
              <a:prstClr val="black">
                <a:alpha val="17718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DC0E1E-2DCE-56D2-BD79-8175C4CA12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57170" y="5467023"/>
            <a:ext cx="817179" cy="5427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7ED3B6D-55EC-83CB-29B7-1819E42F5B4E}"/>
              </a:ext>
            </a:extLst>
          </p:cNvPr>
          <p:cNvSpPr/>
          <p:nvPr/>
        </p:nvSpPr>
        <p:spPr>
          <a:xfrm>
            <a:off x="6545354" y="5672107"/>
            <a:ext cx="1542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South </a:t>
            </a:r>
            <a:r>
              <a:rPr lang="da-DK" b="1" dirty="0" err="1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Africa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789151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AD0F46-0C85-4147-9E74-D59C9A377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CONCEPTUALISING THE RESEARCH CONTEXTS</a:t>
            </a:r>
            <a:endParaRPr lang="en-DK" dirty="0"/>
          </a:p>
        </p:txBody>
      </p:sp>
      <p:sp>
        <p:nvSpPr>
          <p:cNvPr id="43" name="Undertitel 11">
            <a:extLst>
              <a:ext uri="{FF2B5EF4-FFF2-40B4-BE49-F238E27FC236}">
                <a16:creationId xmlns:a16="http://schemas.microsoft.com/office/drawing/2014/main" id="{FFE011CB-079F-C642-A9AC-79C335202DAB}"/>
              </a:ext>
            </a:extLst>
          </p:cNvPr>
          <p:cNvSpPr txBox="1">
            <a:spLocks/>
          </p:cNvSpPr>
          <p:nvPr/>
        </p:nvSpPr>
        <p:spPr bwMode="auto">
          <a:xfrm>
            <a:off x="6201777" y="802457"/>
            <a:ext cx="5426294" cy="5118658"/>
          </a:xfrm>
          <a:prstGeom prst="rect">
            <a:avLst/>
          </a:prstGeom>
          <a:solidFill>
            <a:srgbClr val="F7F7F7"/>
          </a:solidFill>
          <a:ln>
            <a:noFill/>
          </a:ln>
          <a:effectLst>
            <a:outerShdw blurRad="219645" dist="121861" dir="2700000" sx="99000" sy="99000" algn="tl" rotWithShape="0">
              <a:prstClr val="black">
                <a:alpha val="17718"/>
              </a:prstClr>
            </a:outerShdw>
          </a:effectLst>
        </p:spPr>
        <p:txBody>
          <a:bodyPr lIns="251999" tIns="0" rIns="251999" bIns="251999"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ct val="20000"/>
              </a:spcBef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DK" sz="2400" dirty="0"/>
          </a:p>
          <a:p>
            <a:r>
              <a:rPr lang="en-DK" sz="2400" b="1" dirty="0"/>
              <a:t>“Far from Silicon Valley” …</a:t>
            </a:r>
          </a:p>
          <a:p>
            <a:endParaRPr lang="en-DK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DK" sz="2400" dirty="0"/>
              <a:t>Sites with distinct climate impacts (and distinct expectations to their mitigation)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DK" sz="2400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DK" sz="2400" dirty="0"/>
              <a:t>Sites with distinct promotion of technological development, entrepreneurship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DK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F29695-53E6-0CE2-C4AE-42E96B435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78" y="946905"/>
            <a:ext cx="3591820" cy="541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821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0ADF0642-4867-BB4B-B9FE-3381B871C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989" y="2175951"/>
            <a:ext cx="3696716" cy="443891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AAD0F46-0C85-4147-9E74-D59C9A377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SILICON SAVANNAH</a:t>
            </a:r>
            <a:endParaRPr lang="en-DK" dirty="0"/>
          </a:p>
        </p:txBody>
      </p:sp>
      <p:sp>
        <p:nvSpPr>
          <p:cNvPr id="43" name="Undertitel 11">
            <a:extLst>
              <a:ext uri="{FF2B5EF4-FFF2-40B4-BE49-F238E27FC236}">
                <a16:creationId xmlns:a16="http://schemas.microsoft.com/office/drawing/2014/main" id="{FFE011CB-079F-C642-A9AC-79C335202DAB}"/>
              </a:ext>
            </a:extLst>
          </p:cNvPr>
          <p:cNvSpPr txBox="1">
            <a:spLocks/>
          </p:cNvSpPr>
          <p:nvPr/>
        </p:nvSpPr>
        <p:spPr bwMode="auto">
          <a:xfrm>
            <a:off x="6201777" y="802456"/>
            <a:ext cx="5426294" cy="5583354"/>
          </a:xfrm>
          <a:prstGeom prst="rect">
            <a:avLst/>
          </a:prstGeom>
          <a:solidFill>
            <a:srgbClr val="F7F7F7"/>
          </a:solidFill>
          <a:ln>
            <a:noFill/>
          </a:ln>
          <a:effectLst>
            <a:outerShdw blurRad="219645" dist="121861" dir="2700000" sx="99000" sy="99000" algn="tl" rotWithShape="0">
              <a:prstClr val="black">
                <a:alpha val="17718"/>
              </a:prstClr>
            </a:outerShdw>
          </a:effectLst>
        </p:spPr>
        <p:txBody>
          <a:bodyPr lIns="251999" tIns="0" rIns="251999" bIns="251999"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ct val="20000"/>
              </a:spcBef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DK" sz="2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DK" sz="2200" dirty="0"/>
              <a:t>Digital wells to deal with water scarcity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DK" sz="2200" dirty="0"/>
              <a:t>Digital waste sorting – plastics but also imported (digital) waste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DK" sz="2200" dirty="0"/>
              <a:t>Carbon sequestration organised through blockchain and paid by offsets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DK" sz="2200" dirty="0"/>
              <a:t>Incubators of ‘cleantech’ start-ups supported by government funds but also (Danish) development funds as ‘TechVelopment’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DK" sz="2200" dirty="0"/>
              <a:t>Geothermal energy extraction in Rift Valley (with Icelandic expertise)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DK" sz="2200" dirty="0"/>
              <a:t>Infrastructure development including fibre optic cable and Chinese-funded Huawei data center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DK" sz="2200" dirty="0"/>
              <a:t>Konza Technopolis (‘smart city’)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4A80886-A1A6-784C-B09D-366C6F0A3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75" y="869338"/>
            <a:ext cx="1123733" cy="1123733"/>
          </a:xfrm>
          <a:prstGeom prst="ellipse">
            <a:avLst/>
          </a:prstGeom>
          <a:solidFill>
            <a:srgbClr val="F7F7F7"/>
          </a:solidFill>
          <a:ln>
            <a:noFill/>
          </a:ln>
          <a:effectLst>
            <a:outerShdw blurRad="219645" dist="121861" dir="2700000" sx="99000" sy="99000" algn="tl" rotWithShape="0">
              <a:prstClr val="black">
                <a:alpha val="17718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DBAF241-1AE3-5743-A446-0CD8E4D2B48B}"/>
              </a:ext>
            </a:extLst>
          </p:cNvPr>
          <p:cNvSpPr txBox="1"/>
          <p:nvPr/>
        </p:nvSpPr>
        <p:spPr>
          <a:xfrm>
            <a:off x="445385" y="4084686"/>
            <a:ext cx="2034137" cy="405683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 tIns="18000" bIns="18000" rtlCol="0">
            <a:spAutoFit/>
          </a:bodyPr>
          <a:lstStyle/>
          <a:p>
            <a:pPr algn="ctr"/>
            <a:r>
              <a:rPr lang="en-DK" sz="24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Nakuru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119941-7BBB-E042-9314-943490B545FE}"/>
              </a:ext>
            </a:extLst>
          </p:cNvPr>
          <p:cNvSpPr txBox="1"/>
          <p:nvPr/>
        </p:nvSpPr>
        <p:spPr>
          <a:xfrm>
            <a:off x="2774304" y="5006648"/>
            <a:ext cx="2512748" cy="405683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 lIns="108000" tIns="18000" bIns="18000" rtlCol="0">
            <a:spAutoFit/>
          </a:bodyPr>
          <a:lstStyle/>
          <a:p>
            <a:pPr algn="ctr"/>
            <a:r>
              <a:rPr lang="en-DK" sz="24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Nairobi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A88700-1793-B148-9F36-EC62F324C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5282" y="3633346"/>
            <a:ext cx="595912" cy="66446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12253D3-CD85-7243-8651-DD1B43DBC2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3423" y="4608790"/>
            <a:ext cx="595912" cy="66446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CF456C9-B463-7B43-ABCF-048A141D7F50}"/>
              </a:ext>
            </a:extLst>
          </p:cNvPr>
          <p:cNvSpPr/>
          <p:nvPr/>
        </p:nvSpPr>
        <p:spPr>
          <a:xfrm>
            <a:off x="1760855" y="1139836"/>
            <a:ext cx="31305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32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Kenya</a:t>
            </a:r>
            <a:endParaRPr lang="en-DK" sz="3200" b="1" dirty="0"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67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AD0F46-0C85-4147-9E74-D59C9A377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SALVAGE TECHOSCIENCE IN BRAZIL</a:t>
            </a:r>
            <a:endParaRPr lang="en-DK" dirty="0"/>
          </a:p>
        </p:txBody>
      </p:sp>
      <p:sp>
        <p:nvSpPr>
          <p:cNvPr id="43" name="Undertitel 11">
            <a:extLst>
              <a:ext uri="{FF2B5EF4-FFF2-40B4-BE49-F238E27FC236}">
                <a16:creationId xmlns:a16="http://schemas.microsoft.com/office/drawing/2014/main" id="{FFE011CB-079F-C642-A9AC-79C335202DAB}"/>
              </a:ext>
            </a:extLst>
          </p:cNvPr>
          <p:cNvSpPr txBox="1">
            <a:spLocks/>
          </p:cNvSpPr>
          <p:nvPr/>
        </p:nvSpPr>
        <p:spPr bwMode="auto">
          <a:xfrm>
            <a:off x="6201777" y="802456"/>
            <a:ext cx="5426294" cy="5583354"/>
          </a:xfrm>
          <a:prstGeom prst="rect">
            <a:avLst/>
          </a:prstGeom>
          <a:solidFill>
            <a:srgbClr val="F7F7F7"/>
          </a:solidFill>
          <a:ln>
            <a:noFill/>
          </a:ln>
          <a:effectLst>
            <a:outerShdw blurRad="219645" dist="121861" dir="2700000" sx="99000" sy="99000" algn="tl" rotWithShape="0">
              <a:prstClr val="black">
                <a:alpha val="17718"/>
              </a:prstClr>
            </a:outerShdw>
          </a:effectLst>
        </p:spPr>
        <p:txBody>
          <a:bodyPr lIns="251999" tIns="0" rIns="251999" bIns="251999"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ct val="20000"/>
              </a:spcBef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DK" sz="2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DK" sz="2400" dirty="0"/>
              <a:t>Imaginaries of the Amazon give rise to specific approaches to its ‘salvation’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DK" sz="2400" dirty="0"/>
              <a:t>Tech-based (e.g. blockchain tokens)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DK" sz="2400" dirty="0"/>
              <a:t>External (driven by science and tech-industry entrepreneurs – no or fragmented local participation)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DK" sz="2400" dirty="0"/>
              <a:t>Distant (often through satellites,different types of sensors)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DK" sz="2400" dirty="0"/>
              <a:t>Growth-based (increase production and extraction of resources from the forest)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DK" sz="22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CF456C9-B463-7B43-ABCF-048A141D7F50}"/>
              </a:ext>
            </a:extLst>
          </p:cNvPr>
          <p:cNvSpPr/>
          <p:nvPr/>
        </p:nvSpPr>
        <p:spPr>
          <a:xfrm>
            <a:off x="1760855" y="1139836"/>
            <a:ext cx="31305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3200" b="1" dirty="0" err="1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Brazil</a:t>
            </a:r>
            <a:endParaRPr lang="en-DK" sz="3200" b="1" dirty="0"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E57481-EEA7-D1A7-AF74-790C82C21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260" y="837874"/>
            <a:ext cx="1096050" cy="1096049"/>
          </a:xfrm>
          <a:prstGeom prst="ellipse">
            <a:avLst/>
          </a:prstGeom>
          <a:solidFill>
            <a:srgbClr val="F7F7F7"/>
          </a:solidFill>
          <a:ln>
            <a:noFill/>
          </a:ln>
          <a:effectLst>
            <a:outerShdw blurRad="219645" dist="121861" dir="2700000" sx="99000" sy="99000" algn="tl" rotWithShape="0">
              <a:prstClr val="black">
                <a:alpha val="17718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9E1521-669B-7FBA-D8AF-CC6EE447E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978" y="2047219"/>
            <a:ext cx="4984227" cy="53676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778435-6196-8EF6-C1FE-5738D8060965}"/>
              </a:ext>
            </a:extLst>
          </p:cNvPr>
          <p:cNvSpPr txBox="1"/>
          <p:nvPr/>
        </p:nvSpPr>
        <p:spPr>
          <a:xfrm>
            <a:off x="3512471" y="2955988"/>
            <a:ext cx="2034137" cy="405683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 tIns="18000" bIns="18000" rtlCol="0">
            <a:spAutoFit/>
          </a:bodyPr>
          <a:lstStyle/>
          <a:p>
            <a:pPr algn="ctr"/>
            <a:r>
              <a:rPr lang="en-DK" sz="24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Belem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8BC876-6278-4CE3-6844-3466F79DB9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4515" y="2826594"/>
            <a:ext cx="595912" cy="6644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1C3751-D79A-AC86-2612-838FA92DE0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8273" y="3297205"/>
            <a:ext cx="595912" cy="6644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010B2F-BC1F-4CDF-D9E7-728ADBD5D7DC}"/>
              </a:ext>
            </a:extLst>
          </p:cNvPr>
          <p:cNvSpPr txBox="1"/>
          <p:nvPr/>
        </p:nvSpPr>
        <p:spPr>
          <a:xfrm>
            <a:off x="2857301" y="4014048"/>
            <a:ext cx="2689307" cy="775015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 tIns="18000" bIns="18000" rtlCol="0">
            <a:spAutoFit/>
          </a:bodyPr>
          <a:lstStyle/>
          <a:p>
            <a:pPr algn="ctr"/>
            <a:r>
              <a:rPr lang="en-DK" sz="24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Transamazônica Highway</a:t>
            </a:r>
          </a:p>
        </p:txBody>
      </p:sp>
    </p:spTree>
    <p:extLst>
      <p:ext uri="{BB962C8B-B14F-4D97-AF65-F5344CB8AC3E}">
        <p14:creationId xmlns:p14="http://schemas.microsoft.com/office/powerpoint/2010/main" val="41366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urtle swimming in water&#10;&#10;Description automatically generated with low confidence">
            <a:extLst>
              <a:ext uri="{FF2B5EF4-FFF2-40B4-BE49-F238E27FC236}">
                <a16:creationId xmlns:a16="http://schemas.microsoft.com/office/drawing/2014/main" id="{4AC8CA81-EACD-EF47-A2F6-A1F8A37150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97"/>
          <a:stretch/>
        </p:blipFill>
        <p:spPr>
          <a:xfrm>
            <a:off x="0" y="590100"/>
            <a:ext cx="12192000" cy="6324461"/>
          </a:xfrm>
          <a:prstGeom prst="rect">
            <a:avLst/>
          </a:prstGeom>
        </p:spPr>
      </p:pic>
      <p:sp>
        <p:nvSpPr>
          <p:cNvPr id="9" name="Undertitel 11">
            <a:extLst>
              <a:ext uri="{FF2B5EF4-FFF2-40B4-BE49-F238E27FC236}">
                <a16:creationId xmlns:a16="http://schemas.microsoft.com/office/drawing/2014/main" id="{B70D308E-1112-3A47-9C6B-784058787CA5}"/>
              </a:ext>
            </a:extLst>
          </p:cNvPr>
          <p:cNvSpPr txBox="1">
            <a:spLocks/>
          </p:cNvSpPr>
          <p:nvPr/>
        </p:nvSpPr>
        <p:spPr bwMode="auto">
          <a:xfrm>
            <a:off x="512261" y="1114531"/>
            <a:ext cx="5847907" cy="2804184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  <a:effectLst>
            <a:outerShdw blurRad="219645" dist="121861" dir="2700000" sx="99000" sy="99000" algn="tl" rotWithShape="0">
              <a:prstClr val="black">
                <a:alpha val="17718"/>
              </a:prstClr>
            </a:outerShdw>
          </a:effectLst>
        </p:spPr>
        <p:txBody>
          <a:bodyPr wrap="square" lIns="251999" tIns="180000" rIns="251999" bIns="180000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ct val="20000"/>
              </a:spcBef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altLang="en-DK" sz="2400" b="1" dirty="0">
                <a:solidFill>
                  <a:schemeClr val="bg1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EXPECTED CONTRIBUTIONS</a:t>
            </a:r>
          </a:p>
          <a:p>
            <a:pPr>
              <a:lnSpc>
                <a:spcPct val="90000"/>
              </a:lnSpc>
              <a:defRPr/>
            </a:pPr>
            <a:endParaRPr lang="en-US" altLang="en-DK" sz="1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DK" sz="1600" dirty="0">
                <a:solidFill>
                  <a:schemeClr val="bg1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Anthropological understanding of IT-based approaches to (climate) change in practice.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altLang="en-DK" sz="1600" dirty="0">
              <a:solidFill>
                <a:schemeClr val="bg1"/>
              </a:solidFill>
              <a:effectLst>
                <a:outerShdw blurRad="50800" dist="50800" dir="2700000" algn="tl" rotWithShape="0">
                  <a:prstClr val="black"/>
                </a:outerShdw>
              </a:effectLst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DK" sz="1600" dirty="0">
                <a:solidFill>
                  <a:schemeClr val="bg1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Expanding the conceptual horizon of the qualitative social science of IT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altLang="en-DK" sz="1600" dirty="0">
              <a:solidFill>
                <a:schemeClr val="bg1"/>
              </a:solidFill>
              <a:effectLst>
                <a:outerShdw blurRad="50800" dist="50800" dir="2700000" algn="tl" rotWithShape="0">
                  <a:prstClr val="black"/>
                </a:outerShdw>
              </a:effectLst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DK" sz="1600" dirty="0">
                <a:solidFill>
                  <a:schemeClr val="bg1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Exploration of the sociocultural interrelation of IT, climate change and contemporary capitalism.</a:t>
            </a:r>
          </a:p>
        </p:txBody>
      </p:sp>
      <p:sp>
        <p:nvSpPr>
          <p:cNvPr id="10" name="Undertitel 11">
            <a:extLst>
              <a:ext uri="{FF2B5EF4-FFF2-40B4-BE49-F238E27FC236}">
                <a16:creationId xmlns:a16="http://schemas.microsoft.com/office/drawing/2014/main" id="{8C5AF703-1472-AE41-9B2C-6AAEA65F8B0E}"/>
              </a:ext>
            </a:extLst>
          </p:cNvPr>
          <p:cNvSpPr txBox="1">
            <a:spLocks/>
          </p:cNvSpPr>
          <p:nvPr/>
        </p:nvSpPr>
        <p:spPr bwMode="auto">
          <a:xfrm>
            <a:off x="512261" y="4188530"/>
            <a:ext cx="5847907" cy="1819299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  <a:effectLst>
            <a:outerShdw blurRad="219645" dist="121861" dir="2700000" sx="99000" sy="99000" algn="tl" rotWithShape="0">
              <a:prstClr val="black">
                <a:alpha val="17718"/>
              </a:prstClr>
            </a:outerShdw>
          </a:effectLst>
        </p:spPr>
        <p:txBody>
          <a:bodyPr wrap="square" lIns="251999" tIns="180000" rIns="251999" bIns="180000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ct val="20000"/>
              </a:spcBef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altLang="en-DK" sz="2400" b="1" dirty="0">
                <a:solidFill>
                  <a:schemeClr val="bg1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BROADER IMPLICATIONS</a:t>
            </a:r>
          </a:p>
          <a:p>
            <a:pPr>
              <a:lnSpc>
                <a:spcPct val="90000"/>
              </a:lnSpc>
              <a:defRPr/>
            </a:pPr>
            <a:endParaRPr lang="en-US" altLang="en-DK" sz="10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DK" sz="1600" dirty="0">
                <a:solidFill>
                  <a:schemeClr val="bg1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Understanding IT-based responses to climate change as a matter of generating sociocultural change.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altLang="en-DK" sz="1600" dirty="0">
              <a:solidFill>
                <a:schemeClr val="bg1"/>
              </a:solidFill>
              <a:effectLst>
                <a:outerShdw blurRad="50800" dist="50800" dir="2700000" algn="tl" rotWithShape="0">
                  <a:prstClr val="black"/>
                </a:outerShdw>
              </a:effectLst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DK" sz="1600" dirty="0">
                <a:solidFill>
                  <a:schemeClr val="bg1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Addressing the climate impact of the IT sector.</a:t>
            </a:r>
            <a:endParaRPr lang="en-US" altLang="en-DK" sz="14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16065C6C-5A36-0D4C-8EBC-865EA2E25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696" y="120235"/>
            <a:ext cx="10515600" cy="413303"/>
          </a:xfrm>
        </p:spPr>
        <p:txBody>
          <a:bodyPr>
            <a:normAutofit fontScale="90000"/>
          </a:bodyPr>
          <a:lstStyle/>
          <a:p>
            <a:r>
              <a:rPr lang="en-US" dirty="0"/>
              <a:t>AMBITIONS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8234547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7D4B1C4CB922B40A4504DC8832B7568" ma:contentTypeVersion="13" ma:contentTypeDescription="Opret et nyt dokument." ma:contentTypeScope="" ma:versionID="0844ab6dc00835b673f60b89e305a783">
  <xsd:schema xmlns:xsd="http://www.w3.org/2001/XMLSchema" xmlns:xs="http://www.w3.org/2001/XMLSchema" xmlns:p="http://schemas.microsoft.com/office/2006/metadata/properties" xmlns:ns2="44e210e8-f3cf-4b86-8e19-0e103c550aa6" xmlns:ns3="ecdd09f5-d67d-4391-a2d6-bcafcc6e739e" targetNamespace="http://schemas.microsoft.com/office/2006/metadata/properties" ma:root="true" ma:fieldsID="ab71554e4acb1f9e1afcd97d84b714b9" ns2:_="" ns3:_="">
    <xsd:import namespace="44e210e8-f3cf-4b86-8e19-0e103c550aa6"/>
    <xsd:import namespace="ecdd09f5-d67d-4391-a2d6-bcafcc6e73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e210e8-f3cf-4b86-8e19-0e103c550a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ledmærker" ma:readOnly="false" ma:fieldId="{5cf76f15-5ced-4ddc-b409-7134ff3c332f}" ma:taxonomyMulti="true" ma:sspId="7df8619d-ff31-4982-ad5c-b33dabae47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dd09f5-d67d-4391-a2d6-bcafcc6e739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972a803e-e365-41b2-bd81-cf7f1b33729d}" ma:internalName="TaxCatchAll" ma:showField="CatchAllData" ma:web="ecdd09f5-d67d-4391-a2d6-bcafcc6e739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C87518A-8F17-42E0-8D60-985DAF374C4C}"/>
</file>

<file path=customXml/itemProps2.xml><?xml version="1.0" encoding="utf-8"?>
<ds:datastoreItem xmlns:ds="http://schemas.openxmlformats.org/officeDocument/2006/customXml" ds:itemID="{CBE8745D-1593-4EDB-87E8-3842CD15B13D}"/>
</file>

<file path=docProps/app.xml><?xml version="1.0" encoding="utf-8"?>
<Properties xmlns="http://schemas.openxmlformats.org/officeDocument/2006/extended-properties" xmlns:vt="http://schemas.openxmlformats.org/officeDocument/2006/docPropsVTypes">
  <TotalTime>62203</TotalTime>
  <Words>460</Words>
  <Application>Microsoft Office PowerPoint</Application>
  <PresentationFormat>Widescreen</PresentationFormat>
  <Paragraphs>96</Paragraphs>
  <Slides>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WHAT KIND OF CHANGE IS DECOUPLING?</vt:lpstr>
      <vt:lpstr>WHAT KIND OF CHANGE IS DECOUPLING?</vt:lpstr>
      <vt:lpstr>THE IMPACT OF THE IT SECTOR (2015)?</vt:lpstr>
      <vt:lpstr>SUBPROJECTS: CLIMATE-IT-HUBS</vt:lpstr>
      <vt:lpstr>CONCEPTUALISING THE RESEARCH CONTEXTS</vt:lpstr>
      <vt:lpstr>EXAMPLE: SILICON SAVANNAH</vt:lpstr>
      <vt:lpstr>EXAMPLE: SALVAGE TECHOSCIENCE IN BRAZIL</vt:lpstr>
      <vt:lpstr>AMBITIONS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Nedergaard Møller</dc:creator>
  <cp:lastModifiedBy>Steffen Dalsgaard</cp:lastModifiedBy>
  <cp:revision>517</cp:revision>
  <cp:lastPrinted>2023-05-10T10:08:43Z</cp:lastPrinted>
  <dcterms:created xsi:type="dcterms:W3CDTF">2021-11-17T11:52:15Z</dcterms:created>
  <dcterms:modified xsi:type="dcterms:W3CDTF">2023-12-11T11:55:55Z</dcterms:modified>
</cp:coreProperties>
</file>