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39"/>
    <p:restoredTop sz="94687"/>
  </p:normalViewPr>
  <p:slideViewPr>
    <p:cSldViewPr snapToGrid="0">
      <p:cViewPr varScale="1">
        <p:scale>
          <a:sx n="188" d="100"/>
          <a:sy n="188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D3B78-E937-5CAB-94AC-D02C63D4B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06524-215F-0980-FC58-AF62E0C67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D7419-35CD-D3F5-7FCD-2C641A92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EE63E-B2C4-AC70-84CD-009D5C24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37371-8108-570E-B0B7-D4BA0783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1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2411-99BD-783F-14F7-B82C03FC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806AC-7FB1-41B1-C285-DEC8AA7FD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9AFF5-AE13-C6F9-C99B-4D97DFB7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DBB58-0F56-215F-AE2F-96317F95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1AFFF-87CE-EB36-81A7-94DA8DF7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754FA-8CC8-4682-2838-6007627830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D844E-E12C-5144-1F7B-031ED399F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3A4B0-D010-04B9-16A3-7C726DA69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441E7-93EA-5954-596D-806635771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83F10-E718-D84C-910D-467A7FDC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3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2A07-5967-E43F-CF8E-0C5E4C25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4F8A0-D7E4-56D2-C361-C4E21C4E1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E79DA-410A-DD61-D5B4-27934310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76B8-75C9-D882-8B5E-66E5FB8A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E4D46-3605-5F08-02D7-DF36AF03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1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9EA4-4979-EE76-0D06-6A54D154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7EF50-6A02-D62F-74B1-933673A7C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6EA54-6190-E86A-5AA5-5C89B218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06F28-5EA3-F430-AA08-C6533D86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11B19-3BF5-BDBD-AE04-23DF0EC5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1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89B3-DA6B-9249-FB77-F23C9D80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6DF7A-8D68-B22B-36C5-396C1C56A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98125-18EF-99E5-8339-F75A163E6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FF7F4-6800-F5AA-6C42-E6453CB0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7DD66-5F53-4FBC-B38C-B417DAAA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BAA6-6042-75F1-2547-ED1510EF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7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879A-A7C8-ADFB-02D7-65DD9A7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213A0-D1CF-F272-EDCB-A79B12EAC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C246-BC46-9D1F-23AC-2A2CA7CD9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447F8E-C88E-D0FE-001D-9988258D1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2BF27-FB3A-CEF8-23DC-E04F6D87D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64D4C8-68A8-B9FA-B406-05666EC3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75386-9B21-56FA-3889-85DDC453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93A2A-2BE9-3582-C1C4-13A4DD43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1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299C1-EC21-8197-D143-7D00A08F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09D57A-14E3-A06B-9C2E-85D88B65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EFB12-6F9B-E482-6084-91EBB44A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DE3C-4D1A-9CCC-4136-F70450DF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3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94B6B-7CB1-F9BB-3001-4B70FF6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F0CAF-D43B-15D1-149D-30238A2C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480D0-43B2-F6C5-96A6-A58DE5F0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5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917F-8319-158C-CDDE-728196BF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387EF-AAA9-0711-60E7-E474D5CC4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CC298-973C-8A1E-816B-E47B393CA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D5932-D451-8E0E-1CB0-B08C6420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E8EA-28FD-6F13-A453-9A950CE2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57181-7DA3-02B5-4F6D-E6D4D838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0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0F6F-08EF-4D06-74A7-3CB72AD7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CC328-7174-0B36-784D-0583B6BE11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D94D7-B82F-2D8F-7185-521DF7A49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DD28A-9863-F8D8-14CF-690CA87F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356D-FC2B-C52D-B6D7-B832BB3C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912E3-0EE0-7F7F-E759-B404025C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13D657-E0F2-E7C1-45F2-6094DAD4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9AB6F-6F47-8151-5A31-E3210EBA9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EB0BA-6D14-2771-2210-6A34536E3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6C726-8FB0-6941-88BF-C85BE2FBDA71}" type="datetimeFigureOut">
              <a:rPr lang="en-US" smtClean="0"/>
              <a:t>12/10/23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7465-7BE4-4163-4623-88D9558C4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2C06D-13C0-2FE3-B760-F9822C2CA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89A4E-BD0A-3144-B6E6-A2DDB8B3C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2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alculator, pen, compass, money and a paper with graphs printed on it">
            <a:extLst>
              <a:ext uri="{FF2B5EF4-FFF2-40B4-BE49-F238E27FC236}">
                <a16:creationId xmlns:a16="http://schemas.microsoft.com/office/drawing/2014/main" id="{B93D09AF-3FB1-2EE7-B90F-717254329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66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7AFEE-F977-716C-409B-740DB10E7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Sustainability Reporting &amp;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993F7-D6AC-E344-47DE-7AD3101E2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Michael Hockenhull, Postdoc, Department of Business IT</a:t>
            </a:r>
          </a:p>
          <a:p>
            <a:r>
              <a:rPr lang="en-US" dirty="0">
                <a:solidFill>
                  <a:srgbClr val="FFFFFF"/>
                </a:solidFill>
              </a:rPr>
              <a:t>CCIT Seminar</a:t>
            </a:r>
          </a:p>
          <a:p>
            <a:r>
              <a:rPr lang="en-US" dirty="0">
                <a:solidFill>
                  <a:srgbClr val="FFFFFF"/>
                </a:solidFill>
              </a:rPr>
              <a:t>11/12-2023</a:t>
            </a:r>
          </a:p>
        </p:txBody>
      </p:sp>
    </p:spTree>
    <p:extLst>
      <p:ext uri="{BB962C8B-B14F-4D97-AF65-F5344CB8AC3E}">
        <p14:creationId xmlns:p14="http://schemas.microsoft.com/office/powerpoint/2010/main" val="35694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17D38-C0E3-139E-D843-6E87CD6C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/>
              <a:t>What is sustainability reporting?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65D8D-B845-6082-0C86-37DA40B4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Sustainability reporting (SR) refers to corporate public disclosure of information relating to the sustainability of their activities understood in the broadest sense </a:t>
            </a:r>
            <a:endParaRPr lang="en-DK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known as or related to ESG (Environmental, Social, Governance)-reporting, Corporate Social Responsibility (CSR), SDG Communication on Progress (CoP), etc.</a:t>
            </a:r>
            <a:endParaRPr lang="en-DK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Typically a voluntary or loosely regulated type of reporting, and thus subject to widespread critique of constituting greenwashing (de Freitas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Netto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2020; Gray, 2010;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Moodaley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Telukdarie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2023)</a:t>
            </a:r>
            <a:endParaRPr lang="en-DK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2024 the European Corporate Sustainability Reporting Directive (CSRD) will require large companies to report on up to 70 different quantitative indicators  </a:t>
            </a:r>
            <a:endParaRPr lang="en-DK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pic>
        <p:nvPicPr>
          <p:cNvPr id="4" name="Picture 3" descr="A person holding a pineapple and a truck&#10;&#10;Description automatically generated">
            <a:extLst>
              <a:ext uri="{FF2B5EF4-FFF2-40B4-BE49-F238E27FC236}">
                <a16:creationId xmlns:a16="http://schemas.microsoft.com/office/drawing/2014/main" id="{B69CEEED-7938-2FAF-7C5F-A702AE74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994" y="149994"/>
            <a:ext cx="3482506" cy="2458720"/>
          </a:xfrm>
          <a:prstGeom prst="rect">
            <a:avLst/>
          </a:prstGeom>
        </p:spPr>
      </p:pic>
      <p:pic>
        <p:nvPicPr>
          <p:cNvPr id="8" name="Picture 7" descr="A white van in a field of grass&#10;&#10;Description automatically generated">
            <a:extLst>
              <a:ext uri="{FF2B5EF4-FFF2-40B4-BE49-F238E27FC236}">
                <a16:creationId xmlns:a16="http://schemas.microsoft.com/office/drawing/2014/main" id="{83FD77E8-88FC-BD65-E569-47D53829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79" y="2702272"/>
            <a:ext cx="3307862" cy="1961535"/>
          </a:xfrm>
          <a:prstGeom prst="rect">
            <a:avLst/>
          </a:prstGeom>
        </p:spPr>
      </p:pic>
      <p:pic>
        <p:nvPicPr>
          <p:cNvPr id="10" name="Picture 9" descr="A couple of children running in a grassy field&#10;&#10;Description automatically generated">
            <a:extLst>
              <a:ext uri="{FF2B5EF4-FFF2-40B4-BE49-F238E27FC236}">
                <a16:creationId xmlns:a16="http://schemas.microsoft.com/office/drawing/2014/main" id="{361BBAE5-2164-9C08-65E7-2FA2D358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115" y="3466620"/>
            <a:ext cx="2131018" cy="3013869"/>
          </a:xfrm>
          <a:prstGeom prst="rect">
            <a:avLst/>
          </a:prstGeom>
        </p:spPr>
      </p:pic>
      <p:pic>
        <p:nvPicPr>
          <p:cNvPr id="12" name="Picture 11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E1BD838F-5992-E1EA-897A-86FA08BEE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-2566"/>
          <a:stretch/>
        </p:blipFill>
        <p:spPr>
          <a:xfrm>
            <a:off x="7130895" y="4757366"/>
            <a:ext cx="2784605" cy="1918369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2C59724-0240-3C88-8103-5A76E1AE2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4198" y="328512"/>
            <a:ext cx="2118935" cy="30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26D51-29EC-1BCA-4436-7B600038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anchor="b">
            <a:normAutofit/>
          </a:bodyPr>
          <a:lstStyle/>
          <a:p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care about sustainability reporting?</a:t>
            </a:r>
            <a:endParaRPr lang="en-US" sz="3200" dirty="0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771C0934-BD8C-CEF7-DD99-3EA6986A2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6" r="7173" b="-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1A1A3-44D8-C3CF-087C-099AEE91C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2533476"/>
            <a:ext cx="3369234" cy="3847004"/>
          </a:xfrm>
        </p:spPr>
        <p:txBody>
          <a:bodyPr anchor="t">
            <a:normAutofit/>
          </a:bodyPr>
          <a:lstStyle/>
          <a:p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transition is largely still predicating on a market-based approach (Eaton, 2021) </a:t>
            </a:r>
          </a:p>
          <a:p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arkets require improved information signals to select the more climate-friendly/sustainable solution</a:t>
            </a:r>
            <a:endParaRPr lang="en-DK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 represents an attempt to provide such information signals, internalizing traditional externalities such as emissions into pricing </a:t>
            </a:r>
            <a:endParaRPr lang="en-DK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Despite risks of greenwashing, SR is a critical mechanism for the financing of the green transitions </a:t>
            </a:r>
            <a:endParaRPr lang="en-DK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40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7DCE-A6B9-EA78-3E96-92CD0A00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7025" cy="1325563"/>
          </a:xfrm>
        </p:spPr>
        <p:txBody>
          <a:bodyPr>
            <a:normAutofit/>
          </a:bodyPr>
          <a:lstStyle/>
          <a:p>
            <a:r>
              <a:rPr lang="en-US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sustainability reporting connect to IT?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D992-33BE-AFDA-41B8-762DE5BF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87754" cy="4351338"/>
          </a:xfrm>
        </p:spPr>
        <p:txBody>
          <a:bodyPr anchor="ctr"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da-DK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as </a:t>
            </a:r>
            <a:r>
              <a:rPr lang="da-DK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</a:t>
            </a:r>
            <a:r>
              <a:rPr lang="da-DK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da-DK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da-DK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a-DK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critique</a:t>
            </a:r>
            <a:r>
              <a:rPr lang="da-DK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SR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DK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as fundamental to SR role in green financing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DK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role in corporate response to increased demands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5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7DCE-A6B9-EA78-3E96-92CD0A00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7025" cy="1325563"/>
          </a:xfrm>
        </p:spPr>
        <p:txBody>
          <a:bodyPr>
            <a:normAutofit/>
          </a:bodyPr>
          <a:lstStyle/>
          <a:p>
            <a:r>
              <a:rPr lang="en-US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sustainability reporting connect to IT?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D992-33BE-AFDA-41B8-762DE5BF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87754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 has historically been made via unstructured data (pdfs, scanned documents, company websites) and relies on complicated processes of data collection</a:t>
            </a:r>
            <a:endParaRPr lang="en-DK" sz="2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approaches (machine learning, NLP, web scraping, critical data studies) as a way to understand, scrutinize, study and make </a:t>
            </a:r>
            <a:r>
              <a:rPr lang="en-U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corporate reporting accountable 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(J.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Bingler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2022; J. A.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Bingler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2022;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Grenestam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2022</a:t>
            </a:r>
            <a:r>
              <a:rPr lang="en-US" sz="2200" dirty="0"/>
              <a:t>; Kitchin &amp; Lauriault, 2014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DK" sz="2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 of SR means pressure to streamline and integrate reporting practices via digitalization</a:t>
            </a:r>
            <a:endParaRPr lang="en-DK" sz="2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infrastructure and data governance (XBRL, </a:t>
            </a:r>
            <a:r>
              <a:rPr lang="en-US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</a:t>
            </a:r>
            <a:r>
              <a:rPr lang="en-U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-exchanges) as fundamental for the future of sustainability reporting practices (Wang et al., 2022; Hockenhull, forthcoming)</a:t>
            </a:r>
            <a:endParaRPr lang="en-DK" sz="2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CSRD reporting demands of companies leads to compliance pressures (Bach, 2023; </a:t>
            </a:r>
            <a:r>
              <a:rPr lang="en-US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Funch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2023; </a:t>
            </a:r>
            <a:r>
              <a:rPr lang="en-US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Raun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2022)</a:t>
            </a:r>
            <a:endParaRPr lang="en-DK" sz="2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as a way for corporations to meet increasing reporting requirements (regulatory and voluntary) via new systems for data collection and management (Lombardi &amp;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Secundo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2020; </a:t>
            </a:r>
            <a:r>
              <a:rPr lang="en-US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Seethamraju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Frost, 2019)</a:t>
            </a:r>
            <a:endParaRPr lang="en-DK" sz="2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BCD54-D58A-82E8-C18E-711CA95A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4C578-A5E6-C32A-6FE9-591C823EB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5815"/>
          </a:xfrm>
        </p:spPr>
        <p:txBody>
          <a:bodyPr/>
          <a:lstStyle/>
          <a:p>
            <a:r>
              <a:rPr lang="en-US" dirty="0"/>
              <a:t>SR is a widespread corporate practice of disclosing sustainability information to the public</a:t>
            </a:r>
          </a:p>
          <a:p>
            <a:r>
              <a:rPr lang="en-US" dirty="0"/>
              <a:t>SR plays a critical role in a (still dominant) market-based approach </a:t>
            </a:r>
          </a:p>
          <a:p>
            <a:r>
              <a:rPr lang="en-US" dirty="0"/>
              <a:t>IT plays an equally critical and intensifying role in SR: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IT as tool for study and critique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IT </a:t>
            </a:r>
            <a:r>
              <a:rPr lang="en-DK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fundamental to SR role in green financing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DK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role in corporate response to increased demands</a:t>
            </a:r>
            <a:endParaRPr lang="en-US" dirty="0"/>
          </a:p>
          <a:p>
            <a:r>
              <a:rPr lang="en-US" dirty="0"/>
              <a:t>More research into this highly interdisciplinary area is sorely needed!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Thank you for your attention!!</a:t>
            </a:r>
          </a:p>
        </p:txBody>
      </p:sp>
    </p:spTree>
    <p:extLst>
      <p:ext uri="{BB962C8B-B14F-4D97-AF65-F5344CB8AC3E}">
        <p14:creationId xmlns:p14="http://schemas.microsoft.com/office/powerpoint/2010/main" val="35112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D4B1C4CB922B40A4504DC8832B7568" ma:contentTypeVersion="13" ma:contentTypeDescription="Opret et nyt dokument." ma:contentTypeScope="" ma:versionID="0844ab6dc00835b673f60b89e305a783">
  <xsd:schema xmlns:xsd="http://www.w3.org/2001/XMLSchema" xmlns:xs="http://www.w3.org/2001/XMLSchema" xmlns:p="http://schemas.microsoft.com/office/2006/metadata/properties" xmlns:ns2="44e210e8-f3cf-4b86-8e19-0e103c550aa6" xmlns:ns3="ecdd09f5-d67d-4391-a2d6-bcafcc6e739e" targetNamespace="http://schemas.microsoft.com/office/2006/metadata/properties" ma:root="true" ma:fieldsID="ab71554e4acb1f9e1afcd97d84b714b9" ns2:_="" ns3:_="">
    <xsd:import namespace="44e210e8-f3cf-4b86-8e19-0e103c550aa6"/>
    <xsd:import namespace="ecdd09f5-d67d-4391-a2d6-bcafcc6e7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210e8-f3cf-4b86-8e19-0e103c550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7df8619d-ff31-4982-ad5c-b33dabae47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d09f5-d67d-4391-a2d6-bcafcc6e73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72a803e-e365-41b2-bd81-cf7f1b33729d}" ma:internalName="TaxCatchAll" ma:showField="CatchAllData" ma:web="ecdd09f5-d67d-4391-a2d6-bcafcc6e73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49A9EA-02AB-4684-B24E-88ABF5784D0F}"/>
</file>

<file path=customXml/itemProps2.xml><?xml version="1.0" encoding="utf-8"?>
<ds:datastoreItem xmlns:ds="http://schemas.openxmlformats.org/officeDocument/2006/customXml" ds:itemID="{4CF3DADF-E25D-4CAD-AAF5-0C6EF332875C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513</Words>
  <Application>Microsoft Macintosh PowerPoint</Application>
  <PresentationFormat>Widescreen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Sustainability Reporting &amp; IT</vt:lpstr>
      <vt:lpstr>What is sustainability reporting?</vt:lpstr>
      <vt:lpstr>Why care about sustainability reporting?</vt:lpstr>
      <vt:lpstr>How does sustainability reporting connect to IT?</vt:lpstr>
      <vt:lpstr>How does sustainability reporting connect to IT?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Reporting &amp; IT</dc:title>
  <dc:creator>Michael Hockenhull</dc:creator>
  <cp:lastModifiedBy>Michael Hockenhull</cp:lastModifiedBy>
  <cp:revision>3</cp:revision>
  <dcterms:created xsi:type="dcterms:W3CDTF">2023-12-10T13:43:26Z</dcterms:created>
  <dcterms:modified xsi:type="dcterms:W3CDTF">2023-12-10T15:23:22Z</dcterms:modified>
</cp:coreProperties>
</file>